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69" r:id="rId3"/>
    <p:sldId id="257" r:id="rId4"/>
    <p:sldId id="258" r:id="rId5"/>
    <p:sldId id="259" r:id="rId6"/>
    <p:sldId id="260" r:id="rId7"/>
    <p:sldId id="263" r:id="rId8"/>
    <p:sldId id="267" r:id="rId9"/>
    <p:sldId id="266" r:id="rId10"/>
    <p:sldId id="261" r:id="rId11"/>
    <p:sldId id="264" r:id="rId12"/>
    <p:sldId id="262" r:id="rId13"/>
    <p:sldId id="268" r:id="rId14"/>
    <p:sldId id="271" r:id="rId15"/>
    <p:sldId id="270" r:id="rId16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4807"/>
    <a:srgbClr val="777777"/>
    <a:srgbClr val="333333"/>
    <a:srgbClr val="5F5F5F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2433" autoAdjust="0"/>
    <p:restoredTop sz="94660"/>
  </p:normalViewPr>
  <p:slideViewPr>
    <p:cSldViewPr>
      <p:cViewPr varScale="1">
        <p:scale>
          <a:sx n="83" d="100"/>
          <a:sy n="83" d="100"/>
        </p:scale>
        <p:origin x="893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A8E76-2B52-41B3-8890-7A8EDDACBCA6}" type="datetimeFigureOut">
              <a:rPr lang="fr-BE" smtClean="0"/>
              <a:t>09-08-21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B4FAF-216F-4E03-9D13-DC2E458E6B8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01530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A8E76-2B52-41B3-8890-7A8EDDACBCA6}" type="datetimeFigureOut">
              <a:rPr lang="fr-BE" smtClean="0"/>
              <a:t>09-08-21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B4FAF-216F-4E03-9D13-DC2E458E6B8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99197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A8E76-2B52-41B3-8890-7A8EDDACBCA6}" type="datetimeFigureOut">
              <a:rPr lang="fr-BE" smtClean="0"/>
              <a:t>09-08-21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B4FAF-216F-4E03-9D13-DC2E458E6B8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90255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A8E76-2B52-41B3-8890-7A8EDDACBCA6}" type="datetimeFigureOut">
              <a:rPr lang="fr-BE" smtClean="0"/>
              <a:t>09-08-21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B4FAF-216F-4E03-9D13-DC2E458E6B8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22310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A8E76-2B52-41B3-8890-7A8EDDACBCA6}" type="datetimeFigureOut">
              <a:rPr lang="fr-BE" smtClean="0"/>
              <a:t>09-08-21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B4FAF-216F-4E03-9D13-DC2E458E6B8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336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A8E76-2B52-41B3-8890-7A8EDDACBCA6}" type="datetimeFigureOut">
              <a:rPr lang="fr-BE" smtClean="0"/>
              <a:t>09-08-21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B4FAF-216F-4E03-9D13-DC2E458E6B8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83371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A8E76-2B52-41B3-8890-7A8EDDACBCA6}" type="datetimeFigureOut">
              <a:rPr lang="fr-BE" smtClean="0"/>
              <a:t>09-08-21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B4FAF-216F-4E03-9D13-DC2E458E6B8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31367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A8E76-2B52-41B3-8890-7A8EDDACBCA6}" type="datetimeFigureOut">
              <a:rPr lang="fr-BE" smtClean="0"/>
              <a:t>09-08-21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B4FAF-216F-4E03-9D13-DC2E458E6B8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76070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A8E76-2B52-41B3-8890-7A8EDDACBCA6}" type="datetimeFigureOut">
              <a:rPr lang="fr-BE" smtClean="0"/>
              <a:t>09-08-21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B4FAF-216F-4E03-9D13-DC2E458E6B8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91881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A8E76-2B52-41B3-8890-7A8EDDACBCA6}" type="datetimeFigureOut">
              <a:rPr lang="fr-BE" smtClean="0"/>
              <a:t>09-08-21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B4FAF-216F-4E03-9D13-DC2E458E6B8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20258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A8E76-2B52-41B3-8890-7A8EDDACBCA6}" type="datetimeFigureOut">
              <a:rPr lang="fr-BE" smtClean="0"/>
              <a:t>09-08-21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B4FAF-216F-4E03-9D13-DC2E458E6B8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195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8A8E76-2B52-41B3-8890-7A8EDDACBCA6}" type="datetimeFigureOut">
              <a:rPr lang="fr-BE" smtClean="0"/>
              <a:t>09-08-21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6B4FAF-216F-4E03-9D13-DC2E458E6B8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3352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45224"/>
            <a:ext cx="7920880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616024" y="2636912"/>
            <a:ext cx="7772400" cy="1251570"/>
          </a:xfrm>
        </p:spPr>
        <p:txBody>
          <a:bodyPr>
            <a:noAutofit/>
          </a:bodyPr>
          <a:lstStyle/>
          <a:p>
            <a:r>
              <a:rPr lang="fr-BE" sz="3600" b="1" dirty="0" smtClean="0">
                <a:solidFill>
                  <a:srgbClr val="006666"/>
                </a:solidFill>
              </a:rPr>
              <a:t>Les configurations familiales</a:t>
            </a:r>
            <a:r>
              <a:rPr lang="fr-BE" sz="3600" b="1" dirty="0">
                <a:solidFill>
                  <a:srgbClr val="006666"/>
                </a:solidFill>
              </a:rPr>
              <a:t/>
            </a:r>
            <a:br>
              <a:rPr lang="fr-BE" sz="3600" b="1" dirty="0">
                <a:solidFill>
                  <a:srgbClr val="006666"/>
                </a:solidFill>
              </a:rPr>
            </a:br>
            <a:endParaRPr lang="fr-BE" sz="36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16" y="572580"/>
            <a:ext cx="7934216" cy="1200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707136" y="804672"/>
            <a:ext cx="3364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600" dirty="0" smtClean="0">
                <a:solidFill>
                  <a:schemeClr val="bg1"/>
                </a:solidFill>
              </a:rPr>
              <a:t>DIAPORAMA</a:t>
            </a:r>
            <a:endParaRPr lang="fr-BE" sz="3600" dirty="0">
              <a:solidFill>
                <a:schemeClr val="bg1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61717" y="4077072"/>
            <a:ext cx="76632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b="1" i="1" dirty="0" smtClean="0">
                <a:solidFill>
                  <a:srgbClr val="984807"/>
                </a:solidFill>
              </a:rPr>
              <a:t>Support </a:t>
            </a:r>
            <a:r>
              <a:rPr lang="fr-BE" b="1" i="1" dirty="0">
                <a:solidFill>
                  <a:srgbClr val="984807"/>
                </a:solidFill>
              </a:rPr>
              <a:t>réalisé </a:t>
            </a:r>
            <a:r>
              <a:rPr lang="fr-BE" b="1" i="1" dirty="0" smtClean="0">
                <a:solidFill>
                  <a:srgbClr val="984807"/>
                </a:solidFill>
              </a:rPr>
              <a:t>dans </a:t>
            </a:r>
            <a:r>
              <a:rPr lang="fr-BE" b="1" i="1" dirty="0">
                <a:solidFill>
                  <a:srgbClr val="984807"/>
                </a:solidFill>
              </a:rPr>
              <a:t>le cadre </a:t>
            </a:r>
            <a:r>
              <a:rPr lang="fr-BE" b="1" i="1" dirty="0" smtClean="0">
                <a:solidFill>
                  <a:srgbClr val="984807"/>
                </a:solidFill>
              </a:rPr>
              <a:t>de la séquence formative n</a:t>
            </a:r>
            <a:r>
              <a:rPr lang="fr-BE" b="1" i="1" smtClean="0">
                <a:solidFill>
                  <a:srgbClr val="984807"/>
                </a:solidFill>
              </a:rPr>
              <a:t>° </a:t>
            </a:r>
            <a:r>
              <a:rPr lang="fr-BE" b="1" i="1" smtClean="0">
                <a:solidFill>
                  <a:srgbClr val="984807"/>
                </a:solidFill>
              </a:rPr>
              <a:t>33</a:t>
            </a:r>
            <a:endParaRPr lang="fr-BE" sz="1200" b="1" i="1" dirty="0">
              <a:solidFill>
                <a:srgbClr val="984807"/>
              </a:solidFill>
            </a:endParaRPr>
          </a:p>
          <a:p>
            <a:pPr algn="ctr"/>
            <a:endParaRPr lang="fr-BE" sz="1200" b="1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fr-BE" b="1" i="1" dirty="0" smtClean="0">
                <a:solidFill>
                  <a:srgbClr val="984807"/>
                </a:solidFill>
              </a:rPr>
              <a:t>Août 2021</a:t>
            </a:r>
            <a:endParaRPr lang="fr-BE" b="1" i="1" dirty="0">
              <a:solidFill>
                <a:srgbClr val="984807"/>
              </a:solidFill>
            </a:endParaRPr>
          </a:p>
        </p:txBody>
      </p:sp>
      <p:pic>
        <p:nvPicPr>
          <p:cNvPr id="10" name="Image 9" descr="RoseVents_AOC.png"/>
          <p:cNvPicPr/>
          <p:nvPr/>
        </p:nvPicPr>
        <p:blipFill>
          <a:blip r:embed="rId4"/>
          <a:stretch>
            <a:fillRect/>
          </a:stretch>
        </p:blipFill>
        <p:spPr>
          <a:xfrm>
            <a:off x="7660318" y="737115"/>
            <a:ext cx="750446" cy="68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64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</p:spPr>
        <p:txBody>
          <a:bodyPr>
            <a:noAutofit/>
          </a:bodyPr>
          <a:lstStyle/>
          <a:p>
            <a:r>
              <a:rPr lang="fr-BE" sz="4000" b="1" dirty="0" smtClean="0">
                <a:solidFill>
                  <a:srgbClr val="984807"/>
                </a:solidFill>
              </a:rPr>
              <a:t>Famille entendue au sens large</a:t>
            </a:r>
            <a:br>
              <a:rPr lang="fr-BE" sz="4000" b="1" dirty="0" smtClean="0">
                <a:solidFill>
                  <a:srgbClr val="984807"/>
                </a:solidFill>
              </a:rPr>
            </a:br>
            <a:r>
              <a:rPr lang="fr-BE" sz="2800" b="1" dirty="0" smtClean="0">
                <a:solidFill>
                  <a:srgbClr val="984807"/>
                </a:solidFill>
              </a:rPr>
              <a:t>(plusieurs générations + oncles, tantes, cousin-e-s, etc.)</a:t>
            </a:r>
            <a:endParaRPr lang="fr-BE" sz="2800" b="1" dirty="0">
              <a:solidFill>
                <a:srgbClr val="984807"/>
              </a:solidFill>
            </a:endParaRPr>
          </a:p>
        </p:txBody>
      </p:sp>
      <p:pic>
        <p:nvPicPr>
          <p:cNvPr id="4" name="Espace réservé du contenu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7664" y="1844824"/>
            <a:ext cx="6145165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920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496944" cy="1143000"/>
          </a:xfrm>
        </p:spPr>
        <p:txBody>
          <a:bodyPr>
            <a:noAutofit/>
          </a:bodyPr>
          <a:lstStyle/>
          <a:p>
            <a:r>
              <a:rPr lang="fr-BE" sz="4000" b="1" dirty="0" smtClean="0">
                <a:solidFill>
                  <a:srgbClr val="984807"/>
                </a:solidFill>
              </a:rPr>
              <a:t>Famille fondée sur un couple faisant partie de 2 générations différentes</a:t>
            </a:r>
            <a:endParaRPr lang="fr-BE" sz="4000" dirty="0">
              <a:solidFill>
                <a:srgbClr val="984807"/>
              </a:solidFill>
            </a:endParaRPr>
          </a:p>
        </p:txBody>
      </p:sp>
      <p:pic>
        <p:nvPicPr>
          <p:cNvPr id="5" name="irc_mi" descr="http://imados.fr/history/6/7/8/default-2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44824"/>
            <a:ext cx="6601916" cy="421664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043608" y="6176719"/>
            <a:ext cx="494835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1100" i="1" dirty="0"/>
              <a:t>http://fr.wikipedia.org/wiki/Le_C%C5%93ur_des_hommes</a:t>
            </a:r>
            <a:endParaRPr lang="fr-BE" sz="1100" dirty="0"/>
          </a:p>
        </p:txBody>
      </p:sp>
    </p:spTree>
    <p:extLst>
      <p:ext uri="{BB962C8B-B14F-4D97-AF65-F5344CB8AC3E}">
        <p14:creationId xmlns:p14="http://schemas.microsoft.com/office/powerpoint/2010/main" val="2191467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BE" sz="4000" b="1" dirty="0" smtClean="0">
                <a:solidFill>
                  <a:srgbClr val="984807"/>
                </a:solidFill>
              </a:rPr>
              <a:t>Famille adoptive</a:t>
            </a:r>
            <a:br>
              <a:rPr lang="fr-BE" sz="4000" b="1" dirty="0" smtClean="0">
                <a:solidFill>
                  <a:srgbClr val="984807"/>
                </a:solidFill>
              </a:rPr>
            </a:br>
            <a:r>
              <a:rPr lang="fr-BE" sz="2800" b="1" dirty="0" smtClean="0">
                <a:solidFill>
                  <a:srgbClr val="984807"/>
                </a:solidFill>
              </a:rPr>
              <a:t>(avec également des enfants conçus par le couple)</a:t>
            </a:r>
            <a:endParaRPr lang="fr-BE" sz="2800" dirty="0">
              <a:solidFill>
                <a:srgbClr val="984807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018" y="1600200"/>
            <a:ext cx="452596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2267744" y="6453336"/>
            <a:ext cx="45365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900" dirty="0" smtClean="0"/>
              <a:t>http://www.jadorelespotins.com – A usage exclusivement pédagogique</a:t>
            </a:r>
            <a:endParaRPr lang="fr-BE" sz="900" dirty="0"/>
          </a:p>
        </p:txBody>
      </p:sp>
    </p:spTree>
    <p:extLst>
      <p:ext uri="{BB962C8B-B14F-4D97-AF65-F5344CB8AC3E}">
        <p14:creationId xmlns:p14="http://schemas.microsoft.com/office/powerpoint/2010/main" val="1782016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40960" cy="1359024"/>
          </a:xfrm>
        </p:spPr>
        <p:txBody>
          <a:bodyPr>
            <a:noAutofit/>
          </a:bodyPr>
          <a:lstStyle/>
          <a:p>
            <a:r>
              <a:rPr lang="fr-BE" sz="3600" b="1" dirty="0" smtClean="0">
                <a:solidFill>
                  <a:srgbClr val="984807"/>
                </a:solidFill>
              </a:rPr>
              <a:t>Famille homoparentale fondée sur  un couple homosexuel féminin et leurs enfants</a:t>
            </a:r>
            <a:endParaRPr lang="fr-BE" sz="3600" dirty="0">
              <a:solidFill>
                <a:srgbClr val="984807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475656" y="6335038"/>
            <a:ext cx="64087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https</a:t>
            </a:r>
            <a:r>
              <a:rPr lang="en-US" sz="1000" dirty="0"/>
              <a:t>://</a:t>
            </a:r>
            <a:r>
              <a:rPr lang="en-US" sz="1000" dirty="0" smtClean="0"/>
              <a:t>www.freepik.com/photos/people (People </a:t>
            </a:r>
            <a:r>
              <a:rPr lang="en-US" sz="1000" dirty="0"/>
              <a:t>photo created by </a:t>
            </a:r>
            <a:r>
              <a:rPr lang="en-US" sz="1000" dirty="0" err="1"/>
              <a:t>freepik</a:t>
            </a:r>
            <a:r>
              <a:rPr lang="en-US" sz="1000" dirty="0"/>
              <a:t> - </a:t>
            </a:r>
            <a:r>
              <a:rPr lang="en-US" sz="1000" dirty="0" smtClean="0"/>
              <a:t>www.freepik.com)</a:t>
            </a:r>
            <a:endParaRPr lang="fr-BE" sz="1000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78" r="9777"/>
          <a:stretch/>
        </p:blipFill>
        <p:spPr>
          <a:xfrm>
            <a:off x="1187624" y="1628800"/>
            <a:ext cx="6785767" cy="4494566"/>
          </a:xfrm>
        </p:spPr>
      </p:pic>
    </p:spTree>
    <p:extLst>
      <p:ext uri="{BB962C8B-B14F-4D97-AF65-F5344CB8AC3E}">
        <p14:creationId xmlns:p14="http://schemas.microsoft.com/office/powerpoint/2010/main" val="2114866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BE" sz="4000" b="1" dirty="0" smtClean="0">
                <a:solidFill>
                  <a:srgbClr val="984807"/>
                </a:solidFill>
              </a:rPr>
              <a:t>Famille monoparentale (mère et son enfant)</a:t>
            </a:r>
            <a:endParaRPr lang="fr-BE" sz="4000" dirty="0">
              <a:solidFill>
                <a:srgbClr val="984807"/>
              </a:solidFill>
            </a:endParaRPr>
          </a:p>
        </p:txBody>
      </p:sp>
      <p:pic>
        <p:nvPicPr>
          <p:cNvPr id="4" name="Espace réservé du contenu 3" descr="112b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72816"/>
            <a:ext cx="6192688" cy="446449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1547664" y="6309320"/>
            <a:ext cx="283763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1100" dirty="0"/>
              <a:t>http://www.photo-libre.fr"&gt;Photos Libres&lt;/a&gt;</a:t>
            </a:r>
          </a:p>
        </p:txBody>
      </p:sp>
    </p:spTree>
    <p:extLst>
      <p:ext uri="{BB962C8B-B14F-4D97-AF65-F5344CB8AC3E}">
        <p14:creationId xmlns:p14="http://schemas.microsoft.com/office/powerpoint/2010/main" val="1098269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fr-BE" sz="4000" b="1" dirty="0" smtClean="0">
                <a:solidFill>
                  <a:srgbClr val="984807"/>
                </a:solidFill>
              </a:rPr>
              <a:t>Famille recomposée</a:t>
            </a:r>
            <a:endParaRPr lang="fr-BE" sz="4000" dirty="0">
              <a:solidFill>
                <a:srgbClr val="984807"/>
              </a:solidFill>
            </a:endParaRPr>
          </a:p>
        </p:txBody>
      </p:sp>
      <p:pic>
        <p:nvPicPr>
          <p:cNvPr id="4" name="Espace réservé du contenu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63688" y="1268760"/>
            <a:ext cx="5904656" cy="482453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31043" y="6211669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BE" sz="1100" dirty="0"/>
              <a:t>Photo extraite de la série télévisée allemande  « </a:t>
            </a:r>
            <a:r>
              <a:rPr lang="fr-BE" sz="1100" dirty="0" err="1"/>
              <a:t>Türkisch</a:t>
            </a:r>
            <a:r>
              <a:rPr lang="fr-BE" sz="1100" dirty="0"/>
              <a:t> </a:t>
            </a:r>
            <a:r>
              <a:rPr lang="fr-BE" sz="1100" dirty="0" err="1"/>
              <a:t>für</a:t>
            </a:r>
            <a:r>
              <a:rPr lang="fr-BE" sz="1100" dirty="0"/>
              <a:t> </a:t>
            </a:r>
            <a:r>
              <a:rPr lang="fr-BE" sz="1100" dirty="0" err="1"/>
              <a:t>Anfänger</a:t>
            </a:r>
            <a:r>
              <a:rPr lang="fr-BE" sz="1100" dirty="0"/>
              <a:t> » </a:t>
            </a:r>
          </a:p>
        </p:txBody>
      </p:sp>
    </p:spTree>
    <p:extLst>
      <p:ext uri="{BB962C8B-B14F-4D97-AF65-F5344CB8AC3E}">
        <p14:creationId xmlns:p14="http://schemas.microsoft.com/office/powerpoint/2010/main" val="4186089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3600" b="1" dirty="0" smtClean="0">
                <a:solidFill>
                  <a:schemeClr val="bg1">
                    <a:lumMod val="50000"/>
                  </a:schemeClr>
                </a:solidFill>
              </a:rPr>
              <a:t>INFORMATIONS</a:t>
            </a:r>
            <a:endParaRPr lang="fr-BE" sz="3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fr-BE" dirty="0" smtClean="0"/>
          </a:p>
          <a:p>
            <a:pPr marL="0" indent="0" algn="just">
              <a:buNone/>
            </a:pPr>
            <a:r>
              <a:rPr lang="fr-BE" sz="2800" b="1" dirty="0" smtClean="0">
                <a:solidFill>
                  <a:schemeClr val="bg1">
                    <a:lumMod val="50000"/>
                  </a:schemeClr>
                </a:solidFill>
              </a:rPr>
              <a:t>Le diaporama est configuré de la façon suivante. Tout d’abord, on ne voit que la photo. Puis en cliquant sur « Enter » on fait apparaitre sa légende (</a:t>
            </a:r>
            <a:r>
              <a:rPr lang="fr-BE" sz="2800" b="1" i="1" dirty="0" smtClean="0">
                <a:solidFill>
                  <a:schemeClr val="bg1">
                    <a:lumMod val="50000"/>
                  </a:schemeClr>
                </a:solidFill>
              </a:rPr>
              <a:t>par exemple: famille nucléaire</a:t>
            </a:r>
            <a:r>
              <a:rPr lang="fr-BE" sz="2800" b="1" dirty="0" smtClean="0">
                <a:solidFill>
                  <a:schemeClr val="bg1">
                    <a:lumMod val="50000"/>
                  </a:schemeClr>
                </a:solidFill>
              </a:rPr>
              <a:t>). Ensuite, en cliquant à nouveau sur « Enter », on rend visible ses références (</a:t>
            </a:r>
            <a:r>
              <a:rPr lang="fr-BE" sz="2800" b="1" i="1" dirty="0" smtClean="0">
                <a:solidFill>
                  <a:schemeClr val="bg1">
                    <a:lumMod val="50000"/>
                  </a:schemeClr>
                </a:solidFill>
              </a:rPr>
              <a:t>par exemple: Photo extraite de Bruxelles intime </a:t>
            </a:r>
            <a:r>
              <a:rPr lang="fr-BE" sz="2800" b="1" dirty="0" smtClean="0">
                <a:solidFill>
                  <a:schemeClr val="bg1">
                    <a:lumMod val="50000"/>
                  </a:schemeClr>
                </a:solidFill>
              </a:rPr>
              <a:t>....).</a:t>
            </a:r>
          </a:p>
          <a:p>
            <a:pPr marL="0" indent="0" algn="just">
              <a:buNone/>
            </a:pPr>
            <a:endParaRPr lang="fr-BE" sz="18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88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BE" sz="4000" b="1" dirty="0" smtClean="0">
                <a:solidFill>
                  <a:srgbClr val="984807"/>
                </a:solidFill>
              </a:rPr>
              <a:t>Famille mixte fondée sur un couple transnational</a:t>
            </a:r>
            <a:endParaRPr lang="fr-BE" sz="4000" dirty="0">
              <a:solidFill>
                <a:srgbClr val="984807"/>
              </a:solidFill>
            </a:endParaRPr>
          </a:p>
        </p:txBody>
      </p:sp>
      <p:pic>
        <p:nvPicPr>
          <p:cNvPr id="4" name="Espace réservé du contenu 3" descr="PHOTO 1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19"/>
          <a:stretch>
            <a:fillRect/>
          </a:stretch>
        </p:blipFill>
        <p:spPr bwMode="auto">
          <a:xfrm>
            <a:off x="1075834" y="1600200"/>
            <a:ext cx="7056784" cy="4637112"/>
          </a:xfrm>
          <a:prstGeom prst="rect">
            <a:avLst/>
          </a:prstGeom>
          <a:noFill/>
        </p:spPr>
      </p:pic>
      <p:sp>
        <p:nvSpPr>
          <p:cNvPr id="3" name="ZoneTexte 2"/>
          <p:cNvSpPr txBox="1"/>
          <p:nvPr/>
        </p:nvSpPr>
        <p:spPr>
          <a:xfrm>
            <a:off x="1075834" y="6237312"/>
            <a:ext cx="69127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100" dirty="0"/>
              <a:t>Photo extraite de Bruxelles-Intime de H. BERTIAU, Labor-CFC Editions, 1990.</a:t>
            </a:r>
          </a:p>
        </p:txBody>
      </p:sp>
    </p:spTree>
    <p:extLst>
      <p:ext uri="{BB962C8B-B14F-4D97-AF65-F5344CB8AC3E}">
        <p14:creationId xmlns:p14="http://schemas.microsoft.com/office/powerpoint/2010/main" val="581616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sz="4000" b="1" dirty="0" smtClean="0">
                <a:solidFill>
                  <a:srgbClr val="984807"/>
                </a:solidFill>
              </a:rPr>
              <a:t>Famille monoparentale (père et son enfant)</a:t>
            </a:r>
            <a:endParaRPr lang="fr-BE" sz="4000" b="1" dirty="0">
              <a:solidFill>
                <a:srgbClr val="984807"/>
              </a:solidFill>
            </a:endParaRPr>
          </a:p>
        </p:txBody>
      </p:sp>
      <p:pic>
        <p:nvPicPr>
          <p:cNvPr id="4" name="Espace réservé du contenu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6930" y="1412776"/>
            <a:ext cx="7085656" cy="452596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71600" y="6237312"/>
            <a:ext cx="239200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1100" dirty="0"/>
              <a:t>http://www.buscocampamentos.com/</a:t>
            </a:r>
          </a:p>
        </p:txBody>
      </p:sp>
    </p:spTree>
    <p:extLst>
      <p:ext uri="{BB962C8B-B14F-4D97-AF65-F5344CB8AC3E}">
        <p14:creationId xmlns:p14="http://schemas.microsoft.com/office/powerpoint/2010/main" val="271538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4000" b="1" dirty="0" smtClean="0">
                <a:solidFill>
                  <a:srgbClr val="984807"/>
                </a:solidFill>
              </a:rPr>
              <a:t>Famille </a:t>
            </a:r>
            <a:r>
              <a:rPr lang="fr-BE" sz="4000" b="1" dirty="0" err="1" smtClean="0">
                <a:solidFill>
                  <a:srgbClr val="984807"/>
                </a:solidFill>
              </a:rPr>
              <a:t>intergénérationelle</a:t>
            </a:r>
            <a:endParaRPr lang="fr-BE" sz="4000" b="1" dirty="0">
              <a:solidFill>
                <a:srgbClr val="984807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00808"/>
            <a:ext cx="6032574" cy="4359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475656" y="6237312"/>
            <a:ext cx="69127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100" dirty="0"/>
              <a:t>Photo extraite de Bruxelles-Intime de H. BERTIAU, Labor-CFC Editions, 1990.</a:t>
            </a:r>
          </a:p>
        </p:txBody>
      </p:sp>
    </p:spTree>
    <p:extLst>
      <p:ext uri="{BB962C8B-B14F-4D97-AF65-F5344CB8AC3E}">
        <p14:creationId xmlns:p14="http://schemas.microsoft.com/office/powerpoint/2010/main" val="2586662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4000" b="1" dirty="0" smtClean="0">
                <a:solidFill>
                  <a:srgbClr val="984807"/>
                </a:solidFill>
              </a:rPr>
              <a:t>Famille nombreuse</a:t>
            </a:r>
            <a:endParaRPr lang="fr-BE" sz="4000" b="1" dirty="0">
              <a:solidFill>
                <a:srgbClr val="984807"/>
              </a:solidFill>
            </a:endParaRPr>
          </a:p>
        </p:txBody>
      </p:sp>
      <p:pic>
        <p:nvPicPr>
          <p:cNvPr id="4" name="Espace réservé du contenu 3" descr="PHOTO 2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58"/>
          <a:stretch>
            <a:fillRect/>
          </a:stretch>
        </p:blipFill>
        <p:spPr bwMode="auto">
          <a:xfrm>
            <a:off x="1278597" y="1600200"/>
            <a:ext cx="6586805" cy="4525963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1259632" y="6237312"/>
            <a:ext cx="69127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100" dirty="0"/>
              <a:t>Photo extraite de Bruxelles-Intime de H. BERTIAU, Labor-CFC Editions, 1990.</a:t>
            </a:r>
          </a:p>
        </p:txBody>
      </p:sp>
    </p:spTree>
    <p:extLst>
      <p:ext uri="{BB962C8B-B14F-4D97-AF65-F5344CB8AC3E}">
        <p14:creationId xmlns:p14="http://schemas.microsoft.com/office/powerpoint/2010/main" val="2532460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4000" b="1" dirty="0" smtClean="0">
                <a:solidFill>
                  <a:srgbClr val="984807"/>
                </a:solidFill>
              </a:rPr>
              <a:t>Famille nucléaire</a:t>
            </a:r>
            <a:endParaRPr lang="fr-BE" sz="4000" b="1" dirty="0">
              <a:solidFill>
                <a:srgbClr val="984807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4180" y="6191757"/>
            <a:ext cx="264367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1100" dirty="0"/>
              <a:t>https://unsplash.com/photos/Yl7Y8DhyzyY</a:t>
            </a:r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28775"/>
            <a:ext cx="6788944" cy="4525963"/>
          </a:xfrm>
        </p:spPr>
      </p:pic>
    </p:spTree>
    <p:extLst>
      <p:ext uri="{BB962C8B-B14F-4D97-AF65-F5344CB8AC3E}">
        <p14:creationId xmlns:p14="http://schemas.microsoft.com/office/powerpoint/2010/main" val="2711293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4000" b="1" dirty="0" smtClean="0">
                <a:solidFill>
                  <a:srgbClr val="984807"/>
                </a:solidFill>
              </a:rPr>
              <a:t>Famille fondée sur la polygamie</a:t>
            </a:r>
            <a:endParaRPr lang="fr-BE" sz="4000" b="1" dirty="0">
              <a:solidFill>
                <a:srgbClr val="984807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971" y="1412776"/>
            <a:ext cx="650160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187624" y="6116887"/>
            <a:ext cx="633670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1100" dirty="0"/>
              <a:t>Voir : http://tpe-mormons.webnode.fr/album/galerie-photos/mormon-jpg/</a:t>
            </a:r>
          </a:p>
        </p:txBody>
      </p:sp>
    </p:spTree>
    <p:extLst>
      <p:ext uri="{BB962C8B-B14F-4D97-AF65-F5344CB8AC3E}">
        <p14:creationId xmlns:p14="http://schemas.microsoft.com/office/powerpoint/2010/main" val="1207915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BE" sz="3200" b="1" dirty="0" smtClean="0">
                <a:solidFill>
                  <a:srgbClr val="984807"/>
                </a:solidFill>
              </a:rPr>
              <a:t>Famille homoparentale fondée sur un couple homosexuel masculin et leur enfant </a:t>
            </a:r>
            <a:endParaRPr lang="fr-BE" sz="3200" b="1" dirty="0">
              <a:solidFill>
                <a:srgbClr val="984807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177528" y="6177920"/>
            <a:ext cx="67889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https</a:t>
            </a:r>
            <a:r>
              <a:rPr lang="en-US" sz="1100" dirty="0"/>
              <a:t>://</a:t>
            </a:r>
            <a:r>
              <a:rPr lang="en-US" sz="1100" dirty="0" smtClean="0"/>
              <a:t>www.freepik.com/photos/man (Man </a:t>
            </a:r>
            <a:r>
              <a:rPr lang="en-US" sz="1100" dirty="0"/>
              <a:t>photo created by </a:t>
            </a:r>
            <a:r>
              <a:rPr lang="en-US" sz="1100" dirty="0" err="1"/>
              <a:t>pch.vector</a:t>
            </a:r>
            <a:r>
              <a:rPr lang="en-US" sz="1100" dirty="0"/>
              <a:t> - </a:t>
            </a:r>
            <a:r>
              <a:rPr lang="en-US" sz="1100" dirty="0" smtClean="0"/>
              <a:t>www.freepik.com)</a:t>
            </a:r>
            <a:endParaRPr lang="fr-BE" sz="1100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51957"/>
            <a:ext cx="6788944" cy="4525963"/>
          </a:xfrm>
        </p:spPr>
      </p:pic>
    </p:spTree>
    <p:extLst>
      <p:ext uri="{BB962C8B-B14F-4D97-AF65-F5344CB8AC3E}">
        <p14:creationId xmlns:p14="http://schemas.microsoft.com/office/powerpoint/2010/main" val="4048672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221</Words>
  <Application>Microsoft Office PowerPoint</Application>
  <PresentationFormat>Affichage à l'écran (4:3)</PresentationFormat>
  <Paragraphs>33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8" baseType="lpstr">
      <vt:lpstr>Arial</vt:lpstr>
      <vt:lpstr>Calibri</vt:lpstr>
      <vt:lpstr>Thème Office</vt:lpstr>
      <vt:lpstr>Les configurations familiales </vt:lpstr>
      <vt:lpstr>INFORMATIONS</vt:lpstr>
      <vt:lpstr>Famille mixte fondée sur un couple transnational</vt:lpstr>
      <vt:lpstr>Famille monoparentale (père et son enfant)</vt:lpstr>
      <vt:lpstr>Famille intergénérationelle</vt:lpstr>
      <vt:lpstr>Famille nombreuse</vt:lpstr>
      <vt:lpstr>Famille nucléaire</vt:lpstr>
      <vt:lpstr>Famille fondée sur la polygamie</vt:lpstr>
      <vt:lpstr>Famille homoparentale fondée sur un couple homosexuel masculin et leur enfant </vt:lpstr>
      <vt:lpstr>Famille entendue au sens large (plusieurs générations + oncles, tantes, cousin-e-s, etc.)</vt:lpstr>
      <vt:lpstr>Famille fondée sur un couple faisant partie de 2 générations différentes</vt:lpstr>
      <vt:lpstr>Famille adoptive (avec également des enfants conçus par le couple)</vt:lpstr>
      <vt:lpstr>Famille homoparentale fondée sur  un couple homosexuel féminin et leurs enfants</vt:lpstr>
      <vt:lpstr>Famille monoparentale (mère et son enfant)</vt:lpstr>
      <vt:lpstr>Famille recomposée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DIAPORAMA</dc:title>
  <dc:creator>Discri05</dc:creator>
  <cp:lastModifiedBy>Discri2019</cp:lastModifiedBy>
  <cp:revision>40</cp:revision>
  <cp:lastPrinted>2015-05-26T13:19:35Z</cp:lastPrinted>
  <dcterms:created xsi:type="dcterms:W3CDTF">2015-04-29T13:34:39Z</dcterms:created>
  <dcterms:modified xsi:type="dcterms:W3CDTF">2021-08-09T09:48:40Z</dcterms:modified>
</cp:coreProperties>
</file>