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353" r:id="rId3"/>
    <p:sldId id="354" r:id="rId4"/>
    <p:sldId id="355" r:id="rId5"/>
    <p:sldId id="356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5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élène" initials="H" lastIdx="1" clrIdx="0">
    <p:extLst>
      <p:ext uri="{19B8F6BF-5375-455C-9EA6-DF929625EA0E}">
        <p15:presenceInfo xmlns:p15="http://schemas.microsoft.com/office/powerpoint/2012/main" userId="Hélè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807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12CE4-D083-496E-A60B-CDF43693EFD2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BCCC3-B08D-4F20-9C8E-1D83E1CEA2C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08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23/10/2020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23/10/2020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23/10/2020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23/10/2020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23/10/2020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23/10/2020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23/10/2020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23/10/2020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23/10/2020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23/10/2020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23/10/2020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23/10/2020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45224"/>
            <a:ext cx="792088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6024" y="2636912"/>
            <a:ext cx="7772400" cy="1251570"/>
          </a:xfrm>
        </p:spPr>
        <p:txBody>
          <a:bodyPr>
            <a:noAutofit/>
          </a:bodyPr>
          <a:lstStyle/>
          <a:p>
            <a:r>
              <a:rPr lang="fr-BE" sz="3600" b="1" dirty="0" smtClean="0">
                <a:solidFill>
                  <a:srgbClr val="006666"/>
                </a:solidFill>
              </a:rPr>
              <a:t>Besoins pour me sentir en confiance et en sécurité dans le groupe</a:t>
            </a:r>
            <a:r>
              <a:rPr lang="fr-BE" sz="3600" b="1" dirty="0">
                <a:solidFill>
                  <a:srgbClr val="006666"/>
                </a:solidFill>
              </a:rPr>
              <a:t/>
            </a:r>
            <a:br>
              <a:rPr lang="fr-BE" sz="3600" b="1" dirty="0">
                <a:solidFill>
                  <a:srgbClr val="006666"/>
                </a:solidFill>
              </a:rPr>
            </a:br>
            <a:endParaRPr lang="fr-BE" sz="36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16" y="572580"/>
            <a:ext cx="7934216" cy="1200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707136" y="804672"/>
            <a:ext cx="3364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600" dirty="0" smtClean="0">
                <a:solidFill>
                  <a:schemeClr val="bg1"/>
                </a:solidFill>
              </a:rPr>
              <a:t>DIAPORAMA</a:t>
            </a:r>
            <a:endParaRPr lang="fr-BE" sz="360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61717" y="4077072"/>
            <a:ext cx="7663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b="1" i="1" dirty="0" smtClean="0">
                <a:solidFill>
                  <a:srgbClr val="984807"/>
                </a:solidFill>
              </a:rPr>
              <a:t>Support </a:t>
            </a:r>
            <a:r>
              <a:rPr lang="fr-BE" b="1" i="1" dirty="0">
                <a:solidFill>
                  <a:srgbClr val="984807"/>
                </a:solidFill>
              </a:rPr>
              <a:t>réalisé </a:t>
            </a:r>
            <a:r>
              <a:rPr lang="fr-BE" b="1" i="1" dirty="0" smtClean="0">
                <a:solidFill>
                  <a:srgbClr val="984807"/>
                </a:solidFill>
              </a:rPr>
              <a:t>dans </a:t>
            </a:r>
            <a:r>
              <a:rPr lang="fr-BE" b="1" i="1" dirty="0">
                <a:solidFill>
                  <a:srgbClr val="984807"/>
                </a:solidFill>
              </a:rPr>
              <a:t>le cadre </a:t>
            </a:r>
            <a:r>
              <a:rPr lang="fr-BE" b="1" i="1" dirty="0" smtClean="0">
                <a:solidFill>
                  <a:srgbClr val="984807"/>
                </a:solidFill>
              </a:rPr>
              <a:t>de la séquence formative n° 2</a:t>
            </a:r>
            <a:endParaRPr lang="fr-BE" sz="1200" b="1" i="1" dirty="0">
              <a:solidFill>
                <a:srgbClr val="984807"/>
              </a:solidFill>
            </a:endParaRPr>
          </a:p>
          <a:p>
            <a:pPr algn="ctr"/>
            <a:endParaRPr lang="fr-BE" sz="12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fr-BE" b="1" i="1" smtClean="0">
                <a:solidFill>
                  <a:srgbClr val="984807"/>
                </a:solidFill>
              </a:rPr>
              <a:t>Octobre </a:t>
            </a:r>
            <a:r>
              <a:rPr lang="fr-BE" b="1" i="1" dirty="0">
                <a:solidFill>
                  <a:srgbClr val="984807"/>
                </a:solidFill>
              </a:rPr>
              <a:t>2020</a:t>
            </a:r>
          </a:p>
        </p:txBody>
      </p:sp>
      <p:pic>
        <p:nvPicPr>
          <p:cNvPr id="10" name="Image 9" descr="RoseVents_AOC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7660318" y="737115"/>
            <a:ext cx="750446" cy="68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94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4122"/>
          </a:xfrm>
        </p:spPr>
        <p:txBody>
          <a:bodyPr>
            <a:noAutofit/>
          </a:bodyPr>
          <a:lstStyle/>
          <a:p>
            <a:r>
              <a:rPr lang="fr-BE" sz="6000" b="1" dirty="0" smtClean="0">
                <a:solidFill>
                  <a:schemeClr val="accent6">
                    <a:lumMod val="50000"/>
                  </a:schemeClr>
                </a:solidFill>
              </a:rPr>
              <a:t>8 </a:t>
            </a:r>
            <a:r>
              <a:rPr lang="fr-BE" sz="6000" dirty="0" smtClean="0">
                <a:solidFill>
                  <a:schemeClr val="accent6">
                    <a:lumMod val="50000"/>
                  </a:schemeClr>
                </a:solidFill>
              </a:rPr>
              <a:t>– Respect de la diversité</a:t>
            </a:r>
            <a:endParaRPr lang="fr-BE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83568" y="3140968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Respekt</a:t>
            </a:r>
            <a:r>
              <a:rPr lang="fr-BE" sz="2400" dirty="0"/>
              <a:t> </a:t>
            </a:r>
            <a:r>
              <a:rPr lang="fr-BE" sz="2400" dirty="0" err="1"/>
              <a:t>për</a:t>
            </a:r>
            <a:r>
              <a:rPr lang="fr-BE" sz="2400" dirty="0"/>
              <a:t> </a:t>
            </a:r>
            <a:r>
              <a:rPr lang="fr-BE" sz="2400" dirty="0" err="1" smtClean="0"/>
              <a:t>diversitetin</a:t>
            </a:r>
            <a:endParaRPr lang="fr-BE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5724128" y="1988840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smtClean="0"/>
              <a:t>Respect for </a:t>
            </a:r>
            <a:r>
              <a:rPr lang="fr-BE" sz="2400" dirty="0" err="1" smtClean="0"/>
              <a:t>diversity</a:t>
            </a:r>
            <a:endParaRPr lang="fr-BE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5220072" y="4725144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3600" dirty="0"/>
              <a:t>التنوع احترام</a:t>
            </a:r>
            <a:endParaRPr lang="fr-BE" sz="3600" dirty="0"/>
          </a:p>
        </p:txBody>
      </p:sp>
      <p:sp>
        <p:nvSpPr>
          <p:cNvPr id="6" name="ZoneTexte 5"/>
          <p:cNvSpPr txBox="1"/>
          <p:nvPr/>
        </p:nvSpPr>
        <p:spPr>
          <a:xfrm>
            <a:off x="824203" y="2165004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2400" dirty="0"/>
              <a:t>հարգանք բազմազանությանը</a:t>
            </a:r>
            <a:endParaRPr lang="fr-BE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2699792" y="5371475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fr-FR" sz="2800" dirty="0"/>
              <a:t>尊重多樣性</a:t>
            </a:r>
            <a:endParaRPr lang="fr-BE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3023828" y="3738867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Respeto</a:t>
            </a:r>
            <a:r>
              <a:rPr lang="fr-BE" sz="2400" dirty="0" smtClean="0"/>
              <a:t> </a:t>
            </a:r>
            <a:r>
              <a:rPr lang="fr-BE" sz="2400" dirty="0" err="1" smtClean="0"/>
              <a:t>por</a:t>
            </a:r>
            <a:r>
              <a:rPr lang="fr-BE" sz="2400" dirty="0" smtClean="0"/>
              <a:t> la </a:t>
            </a:r>
            <a:r>
              <a:rPr lang="fr-BE" sz="2400" dirty="0" err="1" smtClean="0"/>
              <a:t>diversidad</a:t>
            </a:r>
            <a:endParaRPr lang="fr-BE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971600" y="4480719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احترام </a:t>
            </a:r>
            <a:r>
              <a:rPr lang="ar-SA" sz="3600" dirty="0" smtClean="0"/>
              <a:t>به تنوع</a:t>
            </a:r>
            <a:endParaRPr lang="fr-BE" sz="3600" dirty="0"/>
          </a:p>
        </p:txBody>
      </p:sp>
      <p:sp>
        <p:nvSpPr>
          <p:cNvPr id="10" name="ZoneTexte 9"/>
          <p:cNvSpPr txBox="1"/>
          <p:nvPr/>
        </p:nvSpPr>
        <p:spPr>
          <a:xfrm>
            <a:off x="5364088" y="569004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Respeito</a:t>
            </a:r>
            <a:r>
              <a:rPr lang="fr-BE" sz="2400" dirty="0"/>
              <a:t> pela </a:t>
            </a:r>
            <a:r>
              <a:rPr lang="fr-BE" sz="2400" dirty="0" err="1"/>
              <a:t>diversidade</a:t>
            </a:r>
            <a:endParaRPr lang="fr-BE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436096" y="27809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/>
              <a:t>Respect </a:t>
            </a:r>
            <a:r>
              <a:rPr lang="fr-BE" sz="2400" dirty="0" err="1"/>
              <a:t>pentru</a:t>
            </a:r>
            <a:r>
              <a:rPr lang="fr-BE" sz="2400" dirty="0"/>
              <a:t> </a:t>
            </a:r>
            <a:r>
              <a:rPr lang="fr-BE" sz="2400" dirty="0" err="1"/>
              <a:t>diversitate</a:t>
            </a:r>
            <a:endParaRPr lang="fr-BE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5220072" y="4179158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400" dirty="0"/>
              <a:t>уважение к разнообразию</a:t>
            </a:r>
            <a:endParaRPr lang="fr-BE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563888" y="1549081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Poštovanje</a:t>
            </a:r>
            <a:r>
              <a:rPr lang="fr-BE" sz="2400" dirty="0"/>
              <a:t> </a:t>
            </a:r>
            <a:r>
              <a:rPr lang="fr-BE" sz="2400" dirty="0" err="1"/>
              <a:t>različitosti</a:t>
            </a:r>
            <a:endParaRPr lang="fr-BE" sz="2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555776" y="2594521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Heshima</a:t>
            </a:r>
            <a:r>
              <a:rPr lang="fr-BE" sz="2400" dirty="0"/>
              <a:t> </a:t>
            </a:r>
            <a:r>
              <a:rPr lang="fr-BE" sz="2400" dirty="0" err="1"/>
              <a:t>kwa</a:t>
            </a:r>
            <a:r>
              <a:rPr lang="fr-BE" sz="2400" dirty="0"/>
              <a:t> </a:t>
            </a:r>
            <a:r>
              <a:rPr lang="fr-BE" sz="2400" dirty="0" err="1"/>
              <a:t>utofauti</a:t>
            </a:r>
            <a:endParaRPr lang="fr-BE" sz="2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6588224" y="3371800"/>
            <a:ext cx="2108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Çeşitliliğe</a:t>
            </a:r>
            <a:r>
              <a:rPr lang="fr-BE" sz="2400" dirty="0"/>
              <a:t> </a:t>
            </a:r>
            <a:r>
              <a:rPr lang="fr-BE" sz="2400" dirty="0" err="1"/>
              <a:t>saygı</a:t>
            </a:r>
            <a:endParaRPr lang="fr-BE" sz="2400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cs typeface="Arial" charset="0"/>
              </a:rPr>
              <a:t>احترام</a:t>
            </a:r>
            <a:r>
              <a:rPr kumimoji="0" lang="fr-FR" altLang="fr-F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36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4122"/>
          </a:xfrm>
        </p:spPr>
        <p:txBody>
          <a:bodyPr>
            <a:noAutofit/>
          </a:bodyPr>
          <a:lstStyle/>
          <a:p>
            <a:r>
              <a:rPr lang="fr-BE" sz="6000" b="1" dirty="0" smtClean="0">
                <a:solidFill>
                  <a:schemeClr val="accent6">
                    <a:lumMod val="50000"/>
                  </a:schemeClr>
                </a:solidFill>
              </a:rPr>
              <a:t>9 </a:t>
            </a:r>
            <a:r>
              <a:rPr lang="fr-BE" sz="6000" dirty="0" smtClean="0">
                <a:solidFill>
                  <a:schemeClr val="accent6">
                    <a:lumMod val="50000"/>
                  </a:schemeClr>
                </a:solidFill>
              </a:rPr>
              <a:t>– Respect des opinions</a:t>
            </a:r>
            <a:endParaRPr lang="fr-BE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83568" y="3212976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Respekt</a:t>
            </a:r>
            <a:r>
              <a:rPr lang="fr-BE" sz="2400" dirty="0"/>
              <a:t> </a:t>
            </a:r>
            <a:r>
              <a:rPr lang="fr-BE" sz="2400" dirty="0" err="1"/>
              <a:t>për</a:t>
            </a:r>
            <a:r>
              <a:rPr lang="fr-BE" sz="2400" dirty="0"/>
              <a:t> </a:t>
            </a:r>
            <a:r>
              <a:rPr lang="fr-BE" sz="2400" dirty="0" err="1"/>
              <a:t>opinionet</a:t>
            </a:r>
            <a:endParaRPr lang="fr-BE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5724128" y="1988840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smtClean="0"/>
              <a:t>Respect for opinions</a:t>
            </a:r>
            <a:endParaRPr lang="fr-BE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5220072" y="4725144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3600" dirty="0"/>
              <a:t>الآراء احترام</a:t>
            </a:r>
            <a:endParaRPr lang="fr-BE" sz="3600" dirty="0"/>
          </a:p>
        </p:txBody>
      </p:sp>
      <p:sp>
        <p:nvSpPr>
          <p:cNvPr id="7" name="ZoneTexte 6"/>
          <p:cNvSpPr txBox="1"/>
          <p:nvPr/>
        </p:nvSpPr>
        <p:spPr>
          <a:xfrm>
            <a:off x="960917" y="2177280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2400" dirty="0"/>
              <a:t>կարծիքների հարգանք</a:t>
            </a:r>
            <a:endParaRPr lang="fr-BE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2699792" y="5371475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fr-FR" sz="2800" dirty="0"/>
              <a:t>尊重意見</a:t>
            </a:r>
            <a:endParaRPr lang="fr-BE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2994396" y="3723066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Respeto</a:t>
            </a:r>
            <a:r>
              <a:rPr lang="fr-BE" sz="2400" dirty="0" smtClean="0"/>
              <a:t> </a:t>
            </a:r>
            <a:r>
              <a:rPr lang="fr-BE" sz="2400" dirty="0" err="1" smtClean="0"/>
              <a:t>por</a:t>
            </a:r>
            <a:r>
              <a:rPr lang="fr-BE" sz="2400" dirty="0" smtClean="0"/>
              <a:t> las </a:t>
            </a:r>
            <a:r>
              <a:rPr lang="fr-BE" sz="2400" dirty="0" err="1" smtClean="0"/>
              <a:t>opiniones</a:t>
            </a:r>
            <a:endParaRPr lang="fr-BE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971600" y="4480719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احترام </a:t>
            </a:r>
            <a:r>
              <a:rPr lang="ar-SA" sz="3600" dirty="0" smtClean="0"/>
              <a:t>به </a:t>
            </a:r>
            <a:r>
              <a:rPr lang="ar-SA" sz="3600" dirty="0" err="1" smtClean="0"/>
              <a:t>عقاید</a:t>
            </a:r>
            <a:endParaRPr lang="fr-BE" sz="3600" dirty="0"/>
          </a:p>
        </p:txBody>
      </p:sp>
      <p:sp>
        <p:nvSpPr>
          <p:cNvPr id="12" name="ZoneTexte 11"/>
          <p:cNvSpPr txBox="1"/>
          <p:nvPr/>
        </p:nvSpPr>
        <p:spPr>
          <a:xfrm>
            <a:off x="5508104" y="5690046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Respeito</a:t>
            </a:r>
            <a:r>
              <a:rPr lang="fr-BE" sz="2400" dirty="0"/>
              <a:t> </a:t>
            </a:r>
            <a:r>
              <a:rPr lang="fr-BE" sz="2400" dirty="0" err="1"/>
              <a:t>por</a:t>
            </a:r>
            <a:r>
              <a:rPr lang="fr-BE" sz="2400" dirty="0"/>
              <a:t> </a:t>
            </a:r>
            <a:r>
              <a:rPr lang="fr-BE" sz="2400" dirty="0" err="1"/>
              <a:t>opiniões</a:t>
            </a:r>
            <a:endParaRPr lang="fr-BE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5436096" y="2780928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/>
              <a:t>Respect </a:t>
            </a:r>
            <a:r>
              <a:rPr lang="fr-BE" sz="2400" dirty="0" err="1"/>
              <a:t>pentru</a:t>
            </a:r>
            <a:r>
              <a:rPr lang="fr-BE" sz="2400" dirty="0"/>
              <a:t> </a:t>
            </a:r>
            <a:r>
              <a:rPr lang="fr-BE" sz="2400" dirty="0" err="1"/>
              <a:t>opinii</a:t>
            </a:r>
            <a:endParaRPr lang="fr-BE" sz="2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5868144" y="4161344"/>
            <a:ext cx="28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400" dirty="0"/>
              <a:t>уважение к мнению</a:t>
            </a:r>
            <a:endParaRPr lang="fr-BE" sz="2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3563888" y="1549081"/>
            <a:ext cx="2814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Poštovanje</a:t>
            </a:r>
            <a:r>
              <a:rPr lang="fr-BE" sz="2400" dirty="0"/>
              <a:t> </a:t>
            </a:r>
            <a:r>
              <a:rPr lang="fr-BE" sz="2400" dirty="0" err="1"/>
              <a:t>mišljenja</a:t>
            </a:r>
            <a:endParaRPr lang="fr-BE" sz="2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2483768" y="2594521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Heshima</a:t>
            </a:r>
            <a:r>
              <a:rPr lang="fr-BE" sz="2400" dirty="0"/>
              <a:t> </a:t>
            </a:r>
            <a:r>
              <a:rPr lang="fr-BE" sz="2400" dirty="0" err="1"/>
              <a:t>kwa</a:t>
            </a:r>
            <a:r>
              <a:rPr lang="fr-BE" sz="2400" dirty="0"/>
              <a:t> </a:t>
            </a:r>
            <a:r>
              <a:rPr lang="fr-BE" sz="2400" dirty="0" err="1"/>
              <a:t>maoni</a:t>
            </a:r>
            <a:endParaRPr lang="fr-BE" sz="2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6732240" y="3371800"/>
            <a:ext cx="2022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Fikirlere</a:t>
            </a:r>
            <a:r>
              <a:rPr lang="fr-BE" sz="2400" dirty="0"/>
              <a:t> </a:t>
            </a:r>
            <a:r>
              <a:rPr lang="fr-BE" sz="2400" dirty="0" err="1"/>
              <a:t>saygı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180480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4122"/>
          </a:xfrm>
        </p:spPr>
        <p:txBody>
          <a:bodyPr>
            <a:noAutofit/>
          </a:bodyPr>
          <a:lstStyle/>
          <a:p>
            <a:r>
              <a:rPr lang="fr-BE" sz="6000" b="1" dirty="0" smtClean="0">
                <a:solidFill>
                  <a:schemeClr val="accent6">
                    <a:lumMod val="50000"/>
                  </a:schemeClr>
                </a:solidFill>
              </a:rPr>
              <a:t>10 </a:t>
            </a:r>
            <a:r>
              <a:rPr lang="fr-BE" sz="6000" dirty="0" smtClean="0">
                <a:solidFill>
                  <a:schemeClr val="accent6">
                    <a:lumMod val="50000"/>
                  </a:schemeClr>
                </a:solidFill>
              </a:rPr>
              <a:t>– Sourire</a:t>
            </a:r>
            <a:endParaRPr lang="fr-BE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83568" y="3140968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Buzëqeshje</a:t>
            </a:r>
            <a:endParaRPr lang="fr-BE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6948264" y="198884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Smile</a:t>
            </a:r>
            <a:endParaRPr lang="fr-BE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5220072" y="472514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3600" dirty="0"/>
              <a:t>ابتسم</a:t>
            </a:r>
            <a:endParaRPr lang="fr-BE" sz="3600" dirty="0"/>
          </a:p>
        </p:txBody>
      </p:sp>
      <p:sp>
        <p:nvSpPr>
          <p:cNvPr id="6" name="ZoneTexte 5"/>
          <p:cNvSpPr txBox="1"/>
          <p:nvPr/>
        </p:nvSpPr>
        <p:spPr>
          <a:xfrm>
            <a:off x="1691680" y="213285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2400" dirty="0"/>
              <a:t>ժպտալ</a:t>
            </a:r>
            <a:endParaRPr lang="fr-BE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2699792" y="5371475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fr-FR" sz="2800" dirty="0"/>
              <a:t>微笑</a:t>
            </a:r>
            <a:endParaRPr lang="fr-BE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3131840" y="378904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Sonrie</a:t>
            </a:r>
            <a:endParaRPr lang="fr-BE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971600" y="4480719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err="1" smtClean="0"/>
              <a:t>لبخند</a:t>
            </a:r>
            <a:r>
              <a:rPr lang="ar-SA" sz="3600" dirty="0"/>
              <a:t> بزن</a:t>
            </a:r>
            <a:endParaRPr lang="fr-BE" sz="3600" dirty="0"/>
          </a:p>
        </p:txBody>
      </p:sp>
      <p:sp>
        <p:nvSpPr>
          <p:cNvPr id="10" name="ZoneTexte 9"/>
          <p:cNvSpPr txBox="1"/>
          <p:nvPr/>
        </p:nvSpPr>
        <p:spPr>
          <a:xfrm>
            <a:off x="6732240" y="5690046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Sorrir</a:t>
            </a:r>
            <a:endParaRPr lang="fr-BE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436096" y="2780928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Zâmbet</a:t>
            </a:r>
            <a:endParaRPr lang="fr-BE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5881288" y="4104193"/>
            <a:ext cx="1701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400" dirty="0"/>
              <a:t>улыбка</a:t>
            </a:r>
            <a:endParaRPr lang="fr-BE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563888" y="1549081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Osmijeh</a:t>
            </a:r>
            <a:endParaRPr lang="fr-BE" sz="2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987824" y="2594521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Tabasamu</a:t>
            </a:r>
            <a:endParaRPr lang="fr-BE" sz="2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6732240" y="337180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Gülümse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307368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4122"/>
          </a:xfrm>
        </p:spPr>
        <p:txBody>
          <a:bodyPr>
            <a:noAutofit/>
          </a:bodyPr>
          <a:lstStyle/>
          <a:p>
            <a:r>
              <a:rPr lang="fr-BE" sz="6000" b="1" dirty="0" smtClean="0">
                <a:solidFill>
                  <a:schemeClr val="accent6">
                    <a:lumMod val="50000"/>
                  </a:schemeClr>
                </a:solidFill>
              </a:rPr>
              <a:t>11 </a:t>
            </a:r>
            <a:r>
              <a:rPr lang="fr-BE" sz="6000" dirty="0" smtClean="0">
                <a:solidFill>
                  <a:schemeClr val="accent6">
                    <a:lumMod val="50000"/>
                  </a:schemeClr>
                </a:solidFill>
              </a:rPr>
              <a:t>– Bienveillance</a:t>
            </a:r>
            <a:endParaRPr lang="fr-BE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83568" y="314096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Mirësi</a:t>
            </a:r>
            <a:endParaRPr lang="fr-BE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6660232" y="198884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Benevolence</a:t>
            </a:r>
            <a:endParaRPr lang="fr-BE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5220072" y="472514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3600" dirty="0"/>
              <a:t>الخير</a:t>
            </a:r>
            <a:endParaRPr lang="fr-BE" sz="3600" dirty="0"/>
          </a:p>
        </p:txBody>
      </p:sp>
      <p:sp>
        <p:nvSpPr>
          <p:cNvPr id="6" name="ZoneTexte 5"/>
          <p:cNvSpPr txBox="1"/>
          <p:nvPr/>
        </p:nvSpPr>
        <p:spPr>
          <a:xfrm>
            <a:off x="1115616" y="2071801"/>
            <a:ext cx="2805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2400" dirty="0"/>
              <a:t>բարեգործություն</a:t>
            </a:r>
            <a:endParaRPr lang="fr-BE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2699792" y="5371475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fr-FR" sz="2800" dirty="0"/>
              <a:t>仁慈</a:t>
            </a:r>
            <a:endParaRPr lang="fr-BE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3131840" y="378904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Benevolencia</a:t>
            </a:r>
            <a:endParaRPr lang="fr-BE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971600" y="4480719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err="1"/>
              <a:t>خیرخواهی</a:t>
            </a:r>
            <a:endParaRPr lang="fr-BE" sz="3600" dirty="0"/>
          </a:p>
        </p:txBody>
      </p:sp>
      <p:sp>
        <p:nvSpPr>
          <p:cNvPr id="10" name="ZoneTexte 9"/>
          <p:cNvSpPr txBox="1"/>
          <p:nvPr/>
        </p:nvSpPr>
        <p:spPr>
          <a:xfrm>
            <a:off x="6084168" y="569004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Benevolência</a:t>
            </a:r>
            <a:endParaRPr lang="fr-BE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436096" y="2780928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Bunătate</a:t>
            </a:r>
            <a:endParaRPr lang="fr-BE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5881288" y="4104193"/>
            <a:ext cx="1701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400" dirty="0"/>
              <a:t>доброта</a:t>
            </a:r>
            <a:endParaRPr lang="fr-BE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563888" y="1549081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Ljubaznost</a:t>
            </a:r>
            <a:endParaRPr lang="fr-BE" sz="2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987824" y="2594521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Wema</a:t>
            </a:r>
            <a:endParaRPr lang="fr-BE" sz="2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6732240" y="337180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Iyilik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301747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4122"/>
          </a:xfrm>
        </p:spPr>
        <p:txBody>
          <a:bodyPr>
            <a:noAutofit/>
          </a:bodyPr>
          <a:lstStyle/>
          <a:p>
            <a:r>
              <a:rPr lang="fr-BE" sz="6000" b="1" dirty="0" smtClean="0">
                <a:solidFill>
                  <a:schemeClr val="accent6">
                    <a:lumMod val="50000"/>
                  </a:schemeClr>
                </a:solidFill>
              </a:rPr>
              <a:t>12 </a:t>
            </a:r>
            <a:r>
              <a:rPr lang="fr-BE" sz="6000" dirty="0" smtClean="0">
                <a:solidFill>
                  <a:schemeClr val="accent6">
                    <a:lumMod val="50000"/>
                  </a:schemeClr>
                </a:solidFill>
              </a:rPr>
              <a:t>– Solidarité</a:t>
            </a:r>
            <a:endParaRPr lang="fr-BE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83568" y="314096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Solidaritet</a:t>
            </a:r>
            <a:endParaRPr lang="fr-BE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6948264" y="198884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Solidarity</a:t>
            </a:r>
            <a:endParaRPr lang="fr-BE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5220072" y="472514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3600" dirty="0"/>
              <a:t>تضامن</a:t>
            </a:r>
            <a:endParaRPr lang="fr-BE" sz="3600" dirty="0"/>
          </a:p>
        </p:txBody>
      </p:sp>
      <p:sp>
        <p:nvSpPr>
          <p:cNvPr id="6" name="ZoneTexte 5"/>
          <p:cNvSpPr txBox="1"/>
          <p:nvPr/>
        </p:nvSpPr>
        <p:spPr>
          <a:xfrm>
            <a:off x="1240531" y="2071801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2400" dirty="0"/>
              <a:t>համերաշխություն</a:t>
            </a:r>
            <a:endParaRPr lang="fr-BE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2699792" y="5371475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fr-FR" sz="2800" dirty="0"/>
              <a:t>團結</a:t>
            </a:r>
            <a:endParaRPr lang="fr-BE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3131840" y="378904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Solidaridad</a:t>
            </a:r>
            <a:endParaRPr lang="fr-BE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971600" y="4480719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err="1"/>
              <a:t>همبستگی</a:t>
            </a:r>
            <a:endParaRPr lang="fr-BE" sz="3600" dirty="0"/>
          </a:p>
        </p:txBody>
      </p:sp>
      <p:sp>
        <p:nvSpPr>
          <p:cNvPr id="10" name="ZoneTexte 9"/>
          <p:cNvSpPr txBox="1"/>
          <p:nvPr/>
        </p:nvSpPr>
        <p:spPr>
          <a:xfrm>
            <a:off x="6084168" y="569004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Solidariedade</a:t>
            </a:r>
            <a:endParaRPr lang="fr-BE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436096" y="2780928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Solidaritate</a:t>
            </a:r>
            <a:endParaRPr lang="fr-BE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5881288" y="4104193"/>
            <a:ext cx="2291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400" dirty="0"/>
              <a:t>солидарность</a:t>
            </a:r>
            <a:endParaRPr lang="fr-BE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563888" y="1549081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Solidarnost</a:t>
            </a:r>
            <a:endParaRPr lang="fr-BE" sz="2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987824" y="2594521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Mshikamano</a:t>
            </a:r>
            <a:endParaRPr lang="fr-BE" sz="2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6732240" y="337180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Dayanışma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98459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8" y="172624"/>
            <a:ext cx="8229600" cy="778098"/>
          </a:xfrm>
        </p:spPr>
        <p:txBody>
          <a:bodyPr>
            <a:normAutofit/>
          </a:bodyPr>
          <a:lstStyle/>
          <a:p>
            <a:r>
              <a:rPr lang="fr-BE" sz="1800" dirty="0" smtClean="0">
                <a:solidFill>
                  <a:schemeClr val="accent6">
                    <a:lumMod val="50000"/>
                  </a:schemeClr>
                </a:solidFill>
              </a:rPr>
              <a:t>De quoi j’ai besoin pour me sentir en </a:t>
            </a:r>
            <a:r>
              <a:rPr lang="fr-BE" sz="1800" b="1" dirty="0" smtClean="0">
                <a:solidFill>
                  <a:schemeClr val="accent6">
                    <a:lumMod val="50000"/>
                  </a:schemeClr>
                </a:solidFill>
              </a:rPr>
              <a:t>confiance</a:t>
            </a:r>
            <a:r>
              <a:rPr lang="fr-BE" sz="1800" dirty="0" smtClean="0">
                <a:solidFill>
                  <a:schemeClr val="accent6">
                    <a:lumMod val="50000"/>
                  </a:schemeClr>
                </a:solidFill>
              </a:rPr>
              <a:t> et en </a:t>
            </a:r>
            <a:r>
              <a:rPr lang="fr-BE" sz="1800" b="1" dirty="0" smtClean="0">
                <a:solidFill>
                  <a:schemeClr val="accent6">
                    <a:lumMod val="50000"/>
                  </a:schemeClr>
                </a:solidFill>
              </a:rPr>
              <a:t>sécurité</a:t>
            </a:r>
            <a:r>
              <a:rPr lang="fr-BE" sz="1800" dirty="0" smtClean="0">
                <a:solidFill>
                  <a:schemeClr val="accent6">
                    <a:lumMod val="50000"/>
                  </a:schemeClr>
                </a:solidFill>
              </a:rPr>
              <a:t> dans le groupe ?</a:t>
            </a:r>
            <a:endParaRPr lang="fr-BE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59850"/>
              </p:ext>
            </p:extLst>
          </p:nvPr>
        </p:nvGraphicFramePr>
        <p:xfrm>
          <a:off x="611558" y="908721"/>
          <a:ext cx="7920879" cy="23042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3723">
                  <a:extLst>
                    <a:ext uri="{9D8B030D-6E8A-4147-A177-3AD203B41FA5}">
                      <a16:colId xmlns:a16="http://schemas.microsoft.com/office/drawing/2014/main" val="616403645"/>
                    </a:ext>
                  </a:extLst>
                </a:gridCol>
                <a:gridCol w="1584289">
                  <a:extLst>
                    <a:ext uri="{9D8B030D-6E8A-4147-A177-3AD203B41FA5}">
                      <a16:colId xmlns:a16="http://schemas.microsoft.com/office/drawing/2014/main" val="4219962948"/>
                    </a:ext>
                  </a:extLst>
                </a:gridCol>
                <a:gridCol w="1584289">
                  <a:extLst>
                    <a:ext uri="{9D8B030D-6E8A-4147-A177-3AD203B41FA5}">
                      <a16:colId xmlns:a16="http://schemas.microsoft.com/office/drawing/2014/main" val="1712264238"/>
                    </a:ext>
                  </a:extLst>
                </a:gridCol>
                <a:gridCol w="1584289">
                  <a:extLst>
                    <a:ext uri="{9D8B030D-6E8A-4147-A177-3AD203B41FA5}">
                      <a16:colId xmlns:a16="http://schemas.microsoft.com/office/drawing/2014/main" val="2869311125"/>
                    </a:ext>
                  </a:extLst>
                </a:gridCol>
                <a:gridCol w="1584289">
                  <a:extLst>
                    <a:ext uri="{9D8B030D-6E8A-4147-A177-3AD203B41FA5}">
                      <a16:colId xmlns:a16="http://schemas.microsoft.com/office/drawing/2014/main" val="906005740"/>
                    </a:ext>
                  </a:extLst>
                </a:gridCol>
              </a:tblGrid>
              <a:tr h="4320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 dirty="0" err="1">
                          <a:solidFill>
                            <a:schemeClr val="tx1"/>
                          </a:solidFill>
                          <a:effectLst/>
                        </a:rPr>
                        <a:t>Povjerenje</a:t>
                      </a:r>
                      <a:endParaRPr lang="fr-B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894" marR="4389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894" marR="4389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800" b="0">
                          <a:solidFill>
                            <a:schemeClr val="tx1"/>
                          </a:solidFill>
                          <a:effectLst/>
                        </a:rPr>
                        <a:t>اعتماد</a:t>
                      </a:r>
                      <a:endParaRPr lang="fr-BE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894" marR="4389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894" marR="4389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</a:rPr>
                        <a:t>信任</a:t>
                      </a:r>
                      <a:endParaRPr lang="fr-BE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894" marR="4389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77788"/>
                  </a:ext>
                </a:extLst>
              </a:tr>
              <a:tr h="4320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894" marR="4389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 dirty="0" err="1">
                          <a:solidFill>
                            <a:schemeClr val="tx1"/>
                          </a:solidFill>
                          <a:effectLst/>
                        </a:rPr>
                        <a:t>Besim</a:t>
                      </a:r>
                      <a:endParaRPr lang="fr-B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894" marR="4389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894" marR="4389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 dirty="0" err="1">
                          <a:solidFill>
                            <a:schemeClr val="tx1"/>
                          </a:solidFill>
                          <a:effectLst/>
                        </a:rPr>
                        <a:t>վստահություն</a:t>
                      </a:r>
                      <a:endParaRPr lang="fr-B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894" marR="4389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894" marR="4389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103884"/>
                  </a:ext>
                </a:extLst>
              </a:tr>
              <a:tr h="576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 dirty="0" err="1">
                          <a:solidFill>
                            <a:schemeClr val="tx1"/>
                          </a:solidFill>
                          <a:effectLst/>
                        </a:rPr>
                        <a:t>Încredere</a:t>
                      </a:r>
                      <a:endParaRPr lang="fr-B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894" marR="4389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894" marR="4389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2400" b="1" dirty="0">
                          <a:solidFill>
                            <a:schemeClr val="tx1"/>
                          </a:solidFill>
                          <a:effectLst/>
                        </a:rPr>
                        <a:t>Confiance</a:t>
                      </a:r>
                      <a:endParaRPr lang="fr-BE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894" marR="4389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894" marR="4389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 dirty="0" err="1">
                          <a:solidFill>
                            <a:schemeClr val="tx1"/>
                          </a:solidFill>
                          <a:effectLst/>
                        </a:rPr>
                        <a:t>Güven</a:t>
                      </a:r>
                      <a:endParaRPr lang="fr-B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894" marR="4389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960401"/>
                  </a:ext>
                </a:extLst>
              </a:tr>
              <a:tr h="4320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894" marR="4389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IQ" sz="1800" b="0">
                          <a:solidFill>
                            <a:schemeClr val="tx1"/>
                          </a:solidFill>
                          <a:effectLst/>
                        </a:rPr>
                        <a:t>الثقة</a:t>
                      </a:r>
                      <a:endParaRPr lang="fr-BE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894" marR="4389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894" marR="4389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 dirty="0" err="1">
                          <a:solidFill>
                            <a:schemeClr val="tx1"/>
                          </a:solidFill>
                          <a:effectLst/>
                        </a:rPr>
                        <a:t>Uaminifu</a:t>
                      </a:r>
                      <a:endParaRPr lang="fr-B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894" marR="4389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894" marR="4389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905623"/>
                  </a:ext>
                </a:extLst>
              </a:tr>
              <a:tr h="4320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>
                          <a:solidFill>
                            <a:schemeClr val="tx1"/>
                          </a:solidFill>
                          <a:effectLst/>
                        </a:rPr>
                        <a:t>доверие</a:t>
                      </a:r>
                      <a:endParaRPr lang="fr-BE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894" marR="4389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894" marR="4389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>
                          <a:solidFill>
                            <a:schemeClr val="tx1"/>
                          </a:solidFill>
                          <a:effectLst/>
                        </a:rPr>
                        <a:t>Confiar</a:t>
                      </a:r>
                      <a:endParaRPr lang="fr-BE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894" marR="4389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894" marR="4389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 dirty="0">
                          <a:solidFill>
                            <a:schemeClr val="tx1"/>
                          </a:solidFill>
                          <a:effectLst/>
                        </a:rPr>
                        <a:t>Trust</a:t>
                      </a:r>
                      <a:endParaRPr lang="fr-B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894" marR="4389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755072"/>
                  </a:ext>
                </a:extLst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052588"/>
              </p:ext>
            </p:extLst>
          </p:nvPr>
        </p:nvGraphicFramePr>
        <p:xfrm>
          <a:off x="457198" y="3356990"/>
          <a:ext cx="8229597" cy="3068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0996">
                  <a:extLst>
                    <a:ext uri="{9D8B030D-6E8A-4147-A177-3AD203B41FA5}">
                      <a16:colId xmlns:a16="http://schemas.microsoft.com/office/drawing/2014/main" val="3252610063"/>
                    </a:ext>
                  </a:extLst>
                </a:gridCol>
                <a:gridCol w="1054850">
                  <a:extLst>
                    <a:ext uri="{9D8B030D-6E8A-4147-A177-3AD203B41FA5}">
                      <a16:colId xmlns:a16="http://schemas.microsoft.com/office/drawing/2014/main" val="1388418949"/>
                    </a:ext>
                  </a:extLst>
                </a:gridCol>
                <a:gridCol w="1605488">
                  <a:extLst>
                    <a:ext uri="{9D8B030D-6E8A-4147-A177-3AD203B41FA5}">
                      <a16:colId xmlns:a16="http://schemas.microsoft.com/office/drawing/2014/main" val="17235971"/>
                    </a:ext>
                  </a:extLst>
                </a:gridCol>
                <a:gridCol w="1596674">
                  <a:extLst>
                    <a:ext uri="{9D8B030D-6E8A-4147-A177-3AD203B41FA5}">
                      <a16:colId xmlns:a16="http://schemas.microsoft.com/office/drawing/2014/main" val="826739074"/>
                    </a:ext>
                  </a:extLst>
                </a:gridCol>
                <a:gridCol w="1381589">
                  <a:extLst>
                    <a:ext uri="{9D8B030D-6E8A-4147-A177-3AD203B41FA5}">
                      <a16:colId xmlns:a16="http://schemas.microsoft.com/office/drawing/2014/main" val="2890538116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BE" sz="1800" b="0" dirty="0" err="1" smtClean="0">
                          <a:solidFill>
                            <a:schemeClr val="tx1"/>
                          </a:solidFill>
                          <a:effectLst/>
                        </a:rPr>
                        <a:t>անվտանգություն</a:t>
                      </a:r>
                      <a:endParaRPr lang="fr-B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462" marR="454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BE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462" marR="454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 err="1">
                          <a:solidFill>
                            <a:schemeClr val="tx1"/>
                          </a:solidFill>
                          <a:effectLst/>
                        </a:rPr>
                        <a:t>امنیت</a:t>
                      </a:r>
                      <a:endParaRPr lang="fr-B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462" marR="454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BE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462" marR="454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</a:rPr>
                        <a:t>安全性</a:t>
                      </a:r>
                      <a:endParaRPr lang="fr-B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462" marR="454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1044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462" marR="454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>
                          <a:solidFill>
                            <a:schemeClr val="tx1"/>
                          </a:solidFill>
                          <a:effectLst/>
                        </a:rPr>
                        <a:t>Siguri</a:t>
                      </a:r>
                      <a:endParaRPr lang="fr-BE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462" marR="454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462" marR="454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>
                          <a:solidFill>
                            <a:schemeClr val="tx1"/>
                          </a:solidFill>
                          <a:effectLst/>
                        </a:rPr>
                        <a:t>Sigurnosti</a:t>
                      </a:r>
                      <a:endParaRPr lang="fr-BE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462" marR="454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462" marR="454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49472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462" marR="454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 dirty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fr-BE" sz="2400" b="1" dirty="0">
                          <a:solidFill>
                            <a:schemeClr val="tx1"/>
                          </a:solidFill>
                          <a:effectLst/>
                        </a:rPr>
                        <a:t>Sécurité</a:t>
                      </a:r>
                      <a:endParaRPr lang="fr-BE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462" marR="454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462" marR="454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88107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 dirty="0">
                          <a:solidFill>
                            <a:schemeClr val="tx1"/>
                          </a:solidFill>
                          <a:effectLst/>
                        </a:rPr>
                        <a:t>Securitate</a:t>
                      </a:r>
                      <a:endParaRPr lang="fr-B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462" marR="454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462" marR="454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>
                          <a:solidFill>
                            <a:schemeClr val="tx1"/>
                          </a:solidFill>
                          <a:effectLst/>
                        </a:rPr>
                        <a:t>Segurança</a:t>
                      </a:r>
                      <a:endParaRPr lang="fr-BE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462" marR="454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462" marR="454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>
                          <a:solidFill>
                            <a:schemeClr val="tx1"/>
                          </a:solidFill>
                          <a:effectLst/>
                        </a:rPr>
                        <a:t>Güvenlik</a:t>
                      </a:r>
                      <a:endParaRPr lang="fr-BE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462" marR="454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82372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462" marR="454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800" b="0">
                          <a:solidFill>
                            <a:schemeClr val="tx1"/>
                          </a:solidFill>
                          <a:effectLst/>
                        </a:rPr>
                        <a:t>الأمن</a:t>
                      </a:r>
                      <a:endParaRPr lang="fr-BE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462" marR="454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462" marR="454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>
                          <a:solidFill>
                            <a:schemeClr val="tx1"/>
                          </a:solidFill>
                          <a:effectLst/>
                        </a:rPr>
                        <a:t>Usalama</a:t>
                      </a:r>
                      <a:endParaRPr lang="fr-BE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462" marR="454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462" marR="454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34339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 dirty="0" err="1">
                          <a:solidFill>
                            <a:schemeClr val="tx1"/>
                          </a:solidFill>
                          <a:effectLst/>
                        </a:rPr>
                        <a:t>безопасность</a:t>
                      </a:r>
                      <a:endParaRPr lang="fr-B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462" marR="454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462" marR="454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>
                          <a:solidFill>
                            <a:schemeClr val="tx1"/>
                          </a:solidFill>
                          <a:effectLst/>
                        </a:rPr>
                        <a:t>Seguridad</a:t>
                      </a:r>
                      <a:endParaRPr lang="fr-BE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462" marR="454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462" marR="454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800" b="0" dirty="0" err="1">
                          <a:solidFill>
                            <a:schemeClr val="tx1"/>
                          </a:solidFill>
                          <a:effectLst/>
                        </a:rPr>
                        <a:t>Safety</a:t>
                      </a:r>
                      <a:endParaRPr lang="fr-B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462" marR="454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961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00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4122"/>
          </a:xfrm>
        </p:spPr>
        <p:txBody>
          <a:bodyPr>
            <a:noAutofit/>
          </a:bodyPr>
          <a:lstStyle/>
          <a:p>
            <a:r>
              <a:rPr lang="fr-BE" sz="6000" b="1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fr-BE" sz="6000" dirty="0" smtClean="0">
                <a:solidFill>
                  <a:schemeClr val="accent6">
                    <a:lumMod val="50000"/>
                  </a:schemeClr>
                </a:solidFill>
              </a:rPr>
              <a:t> – Écoute</a:t>
            </a:r>
            <a:r>
              <a:rPr lang="fr-BE" sz="6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fr-BE" sz="6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83568" y="314096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Dëgjuarit</a:t>
            </a:r>
            <a:endParaRPr lang="fr-BE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6948264" y="198884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Listening</a:t>
            </a:r>
            <a:endParaRPr lang="fr-BE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5220072" y="472514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3600" dirty="0"/>
              <a:t>استمع</a:t>
            </a:r>
            <a:endParaRPr lang="fr-BE" sz="3600" dirty="0"/>
          </a:p>
        </p:txBody>
      </p:sp>
      <p:sp>
        <p:nvSpPr>
          <p:cNvPr id="7" name="ZoneTexte 6"/>
          <p:cNvSpPr txBox="1"/>
          <p:nvPr/>
        </p:nvSpPr>
        <p:spPr>
          <a:xfrm>
            <a:off x="1691680" y="213285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լսել</a:t>
            </a:r>
            <a:endParaRPr lang="fr-BE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2699792" y="5371475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fr-FR" sz="2800" dirty="0"/>
              <a:t>聽</a:t>
            </a:r>
            <a:endParaRPr lang="fr-BE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3131840" y="378904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Escuchando</a:t>
            </a:r>
            <a:endParaRPr lang="fr-BE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971600" y="4480719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err="1"/>
              <a:t>کن</a:t>
            </a:r>
            <a:r>
              <a:rPr lang="ar-SA" sz="3600" dirty="0"/>
              <a:t> </a:t>
            </a:r>
            <a:r>
              <a:rPr lang="ar-SA" sz="3600" dirty="0" err="1" smtClean="0"/>
              <a:t>گوش</a:t>
            </a:r>
            <a:endParaRPr lang="fr-BE" sz="3600" dirty="0"/>
          </a:p>
        </p:txBody>
      </p:sp>
      <p:sp>
        <p:nvSpPr>
          <p:cNvPr id="11" name="ZoneTexte 10"/>
          <p:cNvSpPr txBox="1"/>
          <p:nvPr/>
        </p:nvSpPr>
        <p:spPr>
          <a:xfrm>
            <a:off x="6732240" y="5690046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Ouvindo</a:t>
            </a:r>
            <a:endParaRPr lang="fr-BE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5436096" y="2780928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Asculta</a:t>
            </a:r>
            <a:endParaRPr lang="fr-BE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5881288" y="4104193"/>
            <a:ext cx="1701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слушать</a:t>
            </a:r>
            <a:endParaRPr lang="fr-BE" sz="2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3563888" y="1549081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Slušati</a:t>
            </a:r>
            <a:endParaRPr lang="fr-BE" sz="2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2987824" y="2594521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Kusikiliza</a:t>
            </a:r>
            <a:endParaRPr lang="fr-BE" sz="2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6732240" y="337180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Dinleme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208326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4122"/>
          </a:xfrm>
        </p:spPr>
        <p:txBody>
          <a:bodyPr>
            <a:noAutofit/>
          </a:bodyPr>
          <a:lstStyle/>
          <a:p>
            <a:r>
              <a:rPr lang="fr-BE" sz="6000" b="1" dirty="0" smtClean="0">
                <a:solidFill>
                  <a:schemeClr val="accent6">
                    <a:lumMod val="50000"/>
                  </a:schemeClr>
                </a:solidFill>
              </a:rPr>
              <a:t>2 </a:t>
            </a:r>
            <a:r>
              <a:rPr lang="fr-BE" sz="6000" dirty="0" smtClean="0">
                <a:solidFill>
                  <a:schemeClr val="accent6">
                    <a:lumMod val="50000"/>
                  </a:schemeClr>
                </a:solidFill>
              </a:rPr>
              <a:t>– Dialogue</a:t>
            </a:r>
            <a:endParaRPr lang="fr-BE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83568" y="314096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Dialog</a:t>
            </a:r>
            <a:endParaRPr lang="fr-BE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6948264" y="198884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smtClean="0"/>
              <a:t>Dialogue</a:t>
            </a:r>
            <a:endParaRPr lang="fr-BE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5220072" y="472514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3600" dirty="0"/>
              <a:t>الحوار</a:t>
            </a:r>
            <a:endParaRPr lang="fr-BE" sz="3600" dirty="0"/>
          </a:p>
        </p:txBody>
      </p:sp>
      <p:sp>
        <p:nvSpPr>
          <p:cNvPr id="6" name="ZoneTexte 5"/>
          <p:cNvSpPr txBox="1"/>
          <p:nvPr/>
        </p:nvSpPr>
        <p:spPr>
          <a:xfrm>
            <a:off x="1331640" y="2085760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2400" dirty="0"/>
              <a:t>երկխոսություն</a:t>
            </a:r>
            <a:endParaRPr lang="fr-BE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2699792" y="5371475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fr-FR" sz="2800" dirty="0"/>
              <a:t>對話</a:t>
            </a:r>
            <a:endParaRPr lang="fr-BE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3131840" y="378904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Dialogo</a:t>
            </a:r>
            <a:endParaRPr lang="fr-BE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971600" y="4480719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err="1"/>
              <a:t>گفتگو</a:t>
            </a:r>
            <a:endParaRPr lang="fr-BE" sz="3600" dirty="0"/>
          </a:p>
        </p:txBody>
      </p:sp>
      <p:sp>
        <p:nvSpPr>
          <p:cNvPr id="10" name="ZoneTexte 9"/>
          <p:cNvSpPr txBox="1"/>
          <p:nvPr/>
        </p:nvSpPr>
        <p:spPr>
          <a:xfrm>
            <a:off x="6732240" y="5690046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Diálogo</a:t>
            </a:r>
            <a:endParaRPr lang="fr-BE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278935" y="290086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Dialog</a:t>
            </a:r>
            <a:endParaRPr lang="fr-BE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5881288" y="4104193"/>
            <a:ext cx="1701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400" dirty="0"/>
              <a:t>диалог</a:t>
            </a:r>
            <a:endParaRPr lang="fr-BE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563888" y="1549081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Dijalog</a:t>
            </a:r>
            <a:endParaRPr lang="fr-BE" sz="2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581082" y="274656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Mazungumzo</a:t>
            </a:r>
            <a:endParaRPr lang="fr-BE" sz="2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6732240" y="337180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Diyalog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418305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4122"/>
          </a:xfrm>
        </p:spPr>
        <p:txBody>
          <a:bodyPr>
            <a:noAutofit/>
          </a:bodyPr>
          <a:lstStyle/>
          <a:p>
            <a:r>
              <a:rPr lang="fr-BE" sz="6000" b="1" dirty="0" smtClean="0">
                <a:solidFill>
                  <a:schemeClr val="accent6">
                    <a:lumMod val="50000"/>
                  </a:schemeClr>
                </a:solidFill>
              </a:rPr>
              <a:t>3 </a:t>
            </a:r>
            <a:r>
              <a:rPr lang="fr-BE" sz="6000" dirty="0" smtClean="0">
                <a:solidFill>
                  <a:schemeClr val="accent6">
                    <a:lumMod val="50000"/>
                  </a:schemeClr>
                </a:solidFill>
              </a:rPr>
              <a:t>– Convivialité</a:t>
            </a:r>
            <a:endParaRPr lang="fr-BE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83568" y="3140968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Mirëdashësi</a:t>
            </a:r>
            <a:endParaRPr lang="fr-BE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6732240" y="1988840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Friendliness</a:t>
            </a:r>
            <a:endParaRPr lang="fr-BE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5220072" y="472514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3600" dirty="0"/>
              <a:t>الود</a:t>
            </a:r>
            <a:endParaRPr lang="fr-BE" sz="3600" dirty="0"/>
          </a:p>
        </p:txBody>
      </p:sp>
      <p:sp>
        <p:nvSpPr>
          <p:cNvPr id="6" name="ZoneTexte 5"/>
          <p:cNvSpPr txBox="1"/>
          <p:nvPr/>
        </p:nvSpPr>
        <p:spPr>
          <a:xfrm>
            <a:off x="1151620" y="2060240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2400" dirty="0"/>
              <a:t>բարյացակամություն</a:t>
            </a:r>
            <a:endParaRPr lang="fr-BE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2699792" y="5371475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fr-FR" sz="2800" dirty="0"/>
              <a:t>友善</a:t>
            </a:r>
            <a:endParaRPr lang="fr-BE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3131840" y="378904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Amabilidad</a:t>
            </a:r>
            <a:endParaRPr lang="fr-BE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971600" y="4480719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err="1"/>
              <a:t>دوستی</a:t>
            </a:r>
            <a:endParaRPr lang="fr-BE" sz="3600" dirty="0"/>
          </a:p>
        </p:txBody>
      </p:sp>
      <p:sp>
        <p:nvSpPr>
          <p:cNvPr id="10" name="ZoneTexte 9"/>
          <p:cNvSpPr txBox="1"/>
          <p:nvPr/>
        </p:nvSpPr>
        <p:spPr>
          <a:xfrm>
            <a:off x="6228184" y="569004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Cordialidade</a:t>
            </a:r>
            <a:endParaRPr lang="fr-BE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436096" y="2780928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Prietenie</a:t>
            </a:r>
            <a:endParaRPr lang="fr-BE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5881288" y="4104193"/>
            <a:ext cx="2003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400" dirty="0"/>
              <a:t>дружелюбие</a:t>
            </a:r>
            <a:endParaRPr lang="fr-BE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563888" y="1549081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Prijateljstvo</a:t>
            </a:r>
            <a:endParaRPr lang="fr-BE" sz="2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924200" y="263691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Urafiki</a:t>
            </a:r>
            <a:endParaRPr lang="fr-BE" sz="2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6732240" y="337180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Dostluk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426350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4122"/>
          </a:xfrm>
        </p:spPr>
        <p:txBody>
          <a:bodyPr>
            <a:noAutofit/>
          </a:bodyPr>
          <a:lstStyle/>
          <a:p>
            <a:r>
              <a:rPr lang="fr-BE" sz="6000" b="1" dirty="0" smtClean="0">
                <a:solidFill>
                  <a:schemeClr val="accent6">
                    <a:lumMod val="50000"/>
                  </a:schemeClr>
                </a:solidFill>
              </a:rPr>
              <a:t>4 </a:t>
            </a:r>
            <a:r>
              <a:rPr lang="fr-BE" sz="6000" dirty="0" smtClean="0">
                <a:solidFill>
                  <a:schemeClr val="accent6">
                    <a:lumMod val="50000"/>
                  </a:schemeClr>
                </a:solidFill>
              </a:rPr>
              <a:t>– Calme</a:t>
            </a:r>
            <a:endParaRPr lang="fr-BE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83568" y="314096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/>
              <a:t>I </a:t>
            </a:r>
            <a:r>
              <a:rPr lang="fr-BE" sz="2400" dirty="0" err="1"/>
              <a:t>qetë</a:t>
            </a:r>
            <a:endParaRPr lang="fr-BE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6948264" y="198884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Calm</a:t>
            </a:r>
            <a:endParaRPr lang="fr-BE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5220072" y="472514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3600" dirty="0"/>
              <a:t>هادئ</a:t>
            </a:r>
            <a:endParaRPr lang="fr-BE" sz="3600" dirty="0"/>
          </a:p>
        </p:txBody>
      </p:sp>
      <p:sp>
        <p:nvSpPr>
          <p:cNvPr id="6" name="ZoneTexte 5"/>
          <p:cNvSpPr txBox="1"/>
          <p:nvPr/>
        </p:nvSpPr>
        <p:spPr>
          <a:xfrm>
            <a:off x="1691680" y="213285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2400" dirty="0"/>
              <a:t>հանգիստ</a:t>
            </a:r>
            <a:endParaRPr lang="fr-BE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2699792" y="5371475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fr-FR" sz="2800" dirty="0"/>
              <a:t>冷靜</a:t>
            </a:r>
            <a:endParaRPr lang="fr-BE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3131840" y="378904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smtClean="0"/>
              <a:t>Calma</a:t>
            </a:r>
            <a:endParaRPr lang="fr-BE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971600" y="4480719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آرام</a:t>
            </a:r>
            <a:endParaRPr lang="fr-BE" sz="3600" dirty="0"/>
          </a:p>
        </p:txBody>
      </p:sp>
      <p:sp>
        <p:nvSpPr>
          <p:cNvPr id="10" name="ZoneTexte 9"/>
          <p:cNvSpPr txBox="1"/>
          <p:nvPr/>
        </p:nvSpPr>
        <p:spPr>
          <a:xfrm>
            <a:off x="6732240" y="5690046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Acalmar</a:t>
            </a:r>
            <a:endParaRPr lang="fr-BE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436096" y="2780928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Calm</a:t>
            </a:r>
            <a:endParaRPr lang="fr-BE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5881288" y="4104193"/>
            <a:ext cx="1701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400" dirty="0"/>
              <a:t>спокойный</a:t>
            </a:r>
            <a:endParaRPr lang="fr-BE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563888" y="1549081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Miran</a:t>
            </a:r>
            <a:endParaRPr lang="fr-BE" sz="2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879812" y="2669851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Shwari</a:t>
            </a:r>
            <a:endParaRPr lang="fr-BE" sz="2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6732240" y="337180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Sakin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343941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0960" cy="994122"/>
          </a:xfrm>
        </p:spPr>
        <p:txBody>
          <a:bodyPr>
            <a:noAutofit/>
          </a:bodyPr>
          <a:lstStyle/>
          <a:p>
            <a:r>
              <a:rPr lang="fr-BE" sz="6000" b="1" dirty="0" smtClean="0">
                <a:solidFill>
                  <a:schemeClr val="accent6">
                    <a:lumMod val="50000"/>
                  </a:schemeClr>
                </a:solidFill>
              </a:rPr>
              <a:t>5 </a:t>
            </a:r>
            <a:r>
              <a:rPr lang="fr-BE" sz="6000" dirty="0" smtClean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fr-BE" sz="6000" dirty="0">
                <a:solidFill>
                  <a:schemeClr val="accent6">
                    <a:lumMod val="50000"/>
                  </a:schemeClr>
                </a:solidFill>
              </a:rPr>
              <a:t>(Avoir </a:t>
            </a:r>
            <a:r>
              <a:rPr lang="fr-BE" sz="6000" dirty="0" smtClean="0">
                <a:solidFill>
                  <a:schemeClr val="accent6">
                    <a:lumMod val="50000"/>
                  </a:schemeClr>
                </a:solidFill>
              </a:rPr>
              <a:t>des...)Attentions</a:t>
            </a:r>
            <a:endParaRPr lang="fr-BE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83568" y="3140968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Kanë</a:t>
            </a:r>
            <a:r>
              <a:rPr lang="fr-BE" sz="2400" dirty="0"/>
              <a:t> </a:t>
            </a:r>
            <a:r>
              <a:rPr lang="fr-BE" sz="2400" dirty="0" err="1"/>
              <a:t>vëmendje</a:t>
            </a:r>
            <a:endParaRPr lang="fr-BE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6444208" y="1988840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smtClean="0"/>
              <a:t>To have attentions</a:t>
            </a:r>
            <a:endParaRPr lang="fr-BE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5220072" y="472514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/>
              <a:t>لديك اهتمام</a:t>
            </a:r>
            <a:endParaRPr lang="fr-BE" sz="3600" dirty="0"/>
          </a:p>
        </p:txBody>
      </p:sp>
      <p:sp>
        <p:nvSpPr>
          <p:cNvPr id="6" name="ZoneTexte 5"/>
          <p:cNvSpPr txBox="1"/>
          <p:nvPr/>
        </p:nvSpPr>
        <p:spPr>
          <a:xfrm>
            <a:off x="1115616" y="2132856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ուշադրություններ</a:t>
            </a:r>
            <a:r>
              <a:rPr lang="fr-BE" sz="2400" dirty="0"/>
              <a:t> </a:t>
            </a:r>
            <a:r>
              <a:rPr lang="fr-BE" sz="2400" dirty="0" err="1"/>
              <a:t>ունեն</a:t>
            </a:r>
            <a:endParaRPr lang="fr-BE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2699792" y="5371475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有註意</a:t>
            </a:r>
            <a:endParaRPr lang="fr-BE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2915816" y="378904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Tener</a:t>
            </a:r>
            <a:r>
              <a:rPr lang="fr-BE" sz="2400" dirty="0"/>
              <a:t> </a:t>
            </a:r>
            <a:r>
              <a:rPr lang="fr-BE" sz="2400" dirty="0" err="1"/>
              <a:t>atenciones</a:t>
            </a:r>
            <a:endParaRPr lang="fr-BE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971600" y="4480719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توجه داشته </a:t>
            </a:r>
            <a:r>
              <a:rPr lang="ar-SA" sz="3600" dirty="0" err="1"/>
              <a:t>باشید</a:t>
            </a:r>
            <a:endParaRPr lang="fr-BE" sz="3600" dirty="0"/>
          </a:p>
        </p:txBody>
      </p:sp>
      <p:sp>
        <p:nvSpPr>
          <p:cNvPr id="10" name="ZoneTexte 9"/>
          <p:cNvSpPr txBox="1"/>
          <p:nvPr/>
        </p:nvSpPr>
        <p:spPr>
          <a:xfrm>
            <a:off x="6300192" y="569004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Tenha</a:t>
            </a:r>
            <a:r>
              <a:rPr lang="fr-BE" sz="2400" dirty="0"/>
              <a:t> </a:t>
            </a:r>
            <a:r>
              <a:rPr lang="fr-BE" sz="2400" dirty="0" err="1"/>
              <a:t>atenção</a:t>
            </a:r>
            <a:endParaRPr lang="fr-BE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436096" y="2780928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/>
              <a:t>Au </a:t>
            </a:r>
            <a:r>
              <a:rPr lang="fr-BE" sz="2400" dirty="0" err="1"/>
              <a:t>atenții</a:t>
            </a:r>
            <a:endParaRPr lang="fr-BE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5796136" y="4104193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иметь</a:t>
            </a:r>
            <a:r>
              <a:rPr lang="fr-BE" sz="2400" dirty="0"/>
              <a:t> </a:t>
            </a:r>
            <a:r>
              <a:rPr lang="fr-BE" sz="2400" dirty="0" err="1"/>
              <a:t>внимание</a:t>
            </a:r>
            <a:endParaRPr lang="fr-BE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563888" y="1549081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Imaju</a:t>
            </a:r>
            <a:r>
              <a:rPr lang="fr-BE" sz="2400" dirty="0"/>
              <a:t> </a:t>
            </a:r>
            <a:r>
              <a:rPr lang="fr-BE" sz="2400" dirty="0" err="1"/>
              <a:t>pozornosti</a:t>
            </a:r>
            <a:endParaRPr lang="fr-BE" sz="2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915816" y="2594521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Kuwa</a:t>
            </a:r>
            <a:r>
              <a:rPr lang="fr-BE" sz="2400" dirty="0"/>
              <a:t> na </a:t>
            </a:r>
            <a:r>
              <a:rPr lang="fr-BE" sz="2400" dirty="0" err="1"/>
              <a:t>tahadhari</a:t>
            </a:r>
            <a:endParaRPr lang="fr-BE" sz="2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6732240" y="337180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Dikkat</a:t>
            </a:r>
            <a:r>
              <a:rPr lang="fr-BE" sz="2400" dirty="0"/>
              <a:t> et</a:t>
            </a:r>
          </a:p>
        </p:txBody>
      </p:sp>
    </p:spTree>
    <p:extLst>
      <p:ext uri="{BB962C8B-B14F-4D97-AF65-F5344CB8AC3E}">
        <p14:creationId xmlns:p14="http://schemas.microsoft.com/office/powerpoint/2010/main" val="94848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4122"/>
          </a:xfrm>
        </p:spPr>
        <p:txBody>
          <a:bodyPr>
            <a:noAutofit/>
          </a:bodyPr>
          <a:lstStyle/>
          <a:p>
            <a:r>
              <a:rPr lang="fr-BE" sz="6000" b="1" dirty="0" smtClean="0">
                <a:solidFill>
                  <a:schemeClr val="accent6">
                    <a:lumMod val="50000"/>
                  </a:schemeClr>
                </a:solidFill>
              </a:rPr>
              <a:t>6 </a:t>
            </a:r>
            <a:r>
              <a:rPr lang="fr-BE" sz="6000" dirty="0" smtClean="0">
                <a:solidFill>
                  <a:schemeClr val="accent6">
                    <a:lumMod val="50000"/>
                  </a:schemeClr>
                </a:solidFill>
              </a:rPr>
              <a:t>– Salutations</a:t>
            </a:r>
            <a:endParaRPr lang="fr-BE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83568" y="314096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Të</a:t>
            </a:r>
            <a:r>
              <a:rPr lang="fr-BE" sz="2400" dirty="0"/>
              <a:t> </a:t>
            </a:r>
            <a:r>
              <a:rPr lang="fr-BE" sz="2400" dirty="0" err="1"/>
              <a:t>fala</a:t>
            </a:r>
            <a:endParaRPr lang="fr-BE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6948264" y="198884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Greetings</a:t>
            </a:r>
            <a:endParaRPr lang="fr-BE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5220072" y="472514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3600" dirty="0"/>
              <a:t>تحية</a:t>
            </a:r>
            <a:endParaRPr lang="fr-BE" sz="3600" dirty="0"/>
          </a:p>
        </p:txBody>
      </p:sp>
      <p:sp>
        <p:nvSpPr>
          <p:cNvPr id="6" name="ZoneTexte 5"/>
          <p:cNvSpPr txBox="1"/>
          <p:nvPr/>
        </p:nvSpPr>
        <p:spPr>
          <a:xfrm>
            <a:off x="1691680" y="213285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2400" dirty="0"/>
              <a:t>բարևներ</a:t>
            </a:r>
            <a:endParaRPr lang="fr-BE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2699792" y="5371475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fr-FR" sz="2800" dirty="0"/>
              <a:t>問候</a:t>
            </a:r>
            <a:endParaRPr lang="fr-BE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3131840" y="378904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Saludos</a:t>
            </a:r>
            <a:endParaRPr lang="fr-BE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971600" y="4480719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سلام</a:t>
            </a:r>
            <a:endParaRPr lang="fr-BE" sz="3600" dirty="0"/>
          </a:p>
        </p:txBody>
      </p:sp>
      <p:sp>
        <p:nvSpPr>
          <p:cNvPr id="10" name="ZoneTexte 9"/>
          <p:cNvSpPr txBox="1"/>
          <p:nvPr/>
        </p:nvSpPr>
        <p:spPr>
          <a:xfrm>
            <a:off x="6444208" y="569004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Saudações</a:t>
            </a:r>
            <a:endParaRPr lang="fr-BE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436096" y="2780928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Salutări</a:t>
            </a:r>
            <a:endParaRPr lang="fr-BE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5881288" y="4104193"/>
            <a:ext cx="2147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400" dirty="0"/>
              <a:t>поздравления</a:t>
            </a:r>
            <a:endParaRPr lang="fr-BE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563888" y="1549081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Pozdravi</a:t>
            </a:r>
            <a:endParaRPr lang="fr-BE" sz="2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843808" y="2682877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Salamu</a:t>
            </a:r>
            <a:endParaRPr lang="fr-BE" sz="2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6732240" y="337180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Selamlar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406789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4122"/>
          </a:xfrm>
        </p:spPr>
        <p:txBody>
          <a:bodyPr>
            <a:noAutofit/>
          </a:bodyPr>
          <a:lstStyle/>
          <a:p>
            <a:r>
              <a:rPr lang="fr-BE" sz="6000" b="1" dirty="0" smtClean="0">
                <a:solidFill>
                  <a:schemeClr val="accent6">
                    <a:lumMod val="50000"/>
                  </a:schemeClr>
                </a:solidFill>
              </a:rPr>
              <a:t>7 </a:t>
            </a:r>
            <a:r>
              <a:rPr lang="fr-BE" sz="6000" dirty="0" smtClean="0">
                <a:solidFill>
                  <a:schemeClr val="accent6">
                    <a:lumMod val="50000"/>
                  </a:schemeClr>
                </a:solidFill>
              </a:rPr>
              <a:t>– Confidentialité</a:t>
            </a:r>
            <a:endParaRPr lang="fr-BE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83568" y="314096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Konfidencialiteti</a:t>
            </a:r>
            <a:endParaRPr lang="fr-BE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6516216" y="198884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Confidentiality</a:t>
            </a:r>
            <a:endParaRPr lang="fr-BE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5220072" y="472514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3600" dirty="0"/>
              <a:t>السرية</a:t>
            </a:r>
            <a:endParaRPr lang="fr-BE" sz="3600" dirty="0"/>
          </a:p>
        </p:txBody>
      </p:sp>
      <p:sp>
        <p:nvSpPr>
          <p:cNvPr id="7" name="ZoneTexte 6"/>
          <p:cNvSpPr txBox="1"/>
          <p:nvPr/>
        </p:nvSpPr>
        <p:spPr>
          <a:xfrm>
            <a:off x="1691680" y="213285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2400" dirty="0"/>
              <a:t>գաղտնիությունը</a:t>
            </a:r>
            <a:endParaRPr lang="fr-BE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2699792" y="5371475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fr-FR" sz="2800" dirty="0"/>
              <a:t>機密性</a:t>
            </a:r>
            <a:endParaRPr lang="fr-BE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3131840" y="378904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Confidencialidad</a:t>
            </a:r>
            <a:endParaRPr lang="fr-BE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971600" y="4480719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err="1" smtClean="0"/>
              <a:t>محرمانه</a:t>
            </a:r>
            <a:r>
              <a:rPr lang="ar-SA" sz="3600" dirty="0"/>
              <a:t> بودن</a:t>
            </a:r>
            <a:endParaRPr lang="fr-BE" sz="36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724128" y="5690046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Confidencialidade</a:t>
            </a:r>
            <a:endParaRPr lang="fr-BE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5436096" y="2780928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Confidențialitate</a:t>
            </a:r>
            <a:endParaRPr lang="fr-BE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5652120" y="4104193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400" dirty="0"/>
              <a:t>конфиденциальность</a:t>
            </a:r>
            <a:endParaRPr lang="fr-BE" sz="2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3563888" y="1549081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Povjerljivost</a:t>
            </a:r>
            <a:endParaRPr lang="fr-BE" sz="2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3164497" y="2657999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Usiri</a:t>
            </a:r>
            <a:endParaRPr lang="fr-BE" sz="2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6732240" y="337180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Gizlilik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177782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5583</TotalTime>
  <Words>351</Words>
  <Application>Microsoft Office PowerPoint</Application>
  <PresentationFormat>Affichage à l'écran (4:3)</PresentationFormat>
  <Paragraphs>228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ＭＳ Ｐゴシック</vt:lpstr>
      <vt:lpstr>Arial</vt:lpstr>
      <vt:lpstr>Arial Unicode MS</vt:lpstr>
      <vt:lpstr>Calibri</vt:lpstr>
      <vt:lpstr>Thème Office</vt:lpstr>
      <vt:lpstr>Besoins pour me sentir en confiance et en sécurité dans le groupe </vt:lpstr>
      <vt:lpstr>De quoi j’ai besoin pour me sentir en confiance et en sécurité dans le groupe ?</vt:lpstr>
      <vt:lpstr>1 – Écoute </vt:lpstr>
      <vt:lpstr>2 – Dialogue</vt:lpstr>
      <vt:lpstr>3 – Convivialité</vt:lpstr>
      <vt:lpstr>4 – Calme</vt:lpstr>
      <vt:lpstr>5 – (Avoir des...)Attentions</vt:lpstr>
      <vt:lpstr>6 – Salutations</vt:lpstr>
      <vt:lpstr>7 – Confidentialité</vt:lpstr>
      <vt:lpstr>8 – Respect de la diversité</vt:lpstr>
      <vt:lpstr>9 – Respect des opinions</vt:lpstr>
      <vt:lpstr>10 – Sourire</vt:lpstr>
      <vt:lpstr>11 – Bienveillance</vt:lpstr>
      <vt:lpstr>12 – Solidarité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Vue de la Belgique</dc:title>
  <dc:creator>User</dc:creator>
  <cp:lastModifiedBy>Discri2019</cp:lastModifiedBy>
  <cp:revision>281</cp:revision>
  <dcterms:created xsi:type="dcterms:W3CDTF">2012-09-03T08:26:04Z</dcterms:created>
  <dcterms:modified xsi:type="dcterms:W3CDTF">2020-10-23T08:42:25Z</dcterms:modified>
</cp:coreProperties>
</file>