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63" r:id="rId6"/>
    <p:sldId id="264" r:id="rId7"/>
    <p:sldId id="265" r:id="rId8"/>
    <p:sldId id="266" r:id="rId9"/>
    <p:sldId id="267" r:id="rId10"/>
    <p:sldId id="268" r:id="rId11"/>
    <p:sldId id="269" r:id="rId12"/>
    <p:sldId id="270" r:id="rId13"/>
    <p:sldId id="271" r:id="rId14"/>
    <p:sldId id="272" r:id="rId15"/>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élène" initials="H" lastIdx="2" clrIdx="0">
    <p:extLst>
      <p:ext uri="{19B8F6BF-5375-455C-9EA6-DF929625EA0E}">
        <p15:presenceInfo xmlns:p15="http://schemas.microsoft.com/office/powerpoint/2012/main" userId="Hélèn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450"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BE"/>
          </a:p>
        </p:txBody>
      </p:sp>
      <p:sp>
        <p:nvSpPr>
          <p:cNvPr id="4" name="Espace réservé de la date 3"/>
          <p:cNvSpPr>
            <a:spLocks noGrp="1"/>
          </p:cNvSpPr>
          <p:nvPr>
            <p:ph type="dt" sz="half" idx="10"/>
          </p:nvPr>
        </p:nvSpPr>
        <p:spPr/>
        <p:txBody>
          <a:bodyPr/>
          <a:lstStyle/>
          <a:p>
            <a:fld id="{6A61460B-2BE6-4DB1-9844-D9245AD4E70C}" type="datetimeFigureOut">
              <a:rPr lang="fr-BE" smtClean="0"/>
              <a:t>23-10-20</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1B6F30D3-F4AD-4E0C-82B3-7B5316D2B09A}" type="slidenum">
              <a:rPr lang="fr-BE" smtClean="0"/>
              <a:t>‹N°›</a:t>
            </a:fld>
            <a:endParaRPr lang="fr-BE"/>
          </a:p>
        </p:txBody>
      </p:sp>
    </p:spTree>
    <p:extLst>
      <p:ext uri="{BB962C8B-B14F-4D97-AF65-F5344CB8AC3E}">
        <p14:creationId xmlns:p14="http://schemas.microsoft.com/office/powerpoint/2010/main" val="3561308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6A61460B-2BE6-4DB1-9844-D9245AD4E70C}" type="datetimeFigureOut">
              <a:rPr lang="fr-BE" smtClean="0"/>
              <a:t>23-10-20</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1B6F30D3-F4AD-4E0C-82B3-7B5316D2B09A}" type="slidenum">
              <a:rPr lang="fr-BE" smtClean="0"/>
              <a:t>‹N°›</a:t>
            </a:fld>
            <a:endParaRPr lang="fr-BE"/>
          </a:p>
        </p:txBody>
      </p:sp>
    </p:spTree>
    <p:extLst>
      <p:ext uri="{BB962C8B-B14F-4D97-AF65-F5344CB8AC3E}">
        <p14:creationId xmlns:p14="http://schemas.microsoft.com/office/powerpoint/2010/main" val="2642823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6A61460B-2BE6-4DB1-9844-D9245AD4E70C}" type="datetimeFigureOut">
              <a:rPr lang="fr-BE" smtClean="0"/>
              <a:t>23-10-20</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1B6F30D3-F4AD-4E0C-82B3-7B5316D2B09A}" type="slidenum">
              <a:rPr lang="fr-BE" smtClean="0"/>
              <a:t>‹N°›</a:t>
            </a:fld>
            <a:endParaRPr lang="fr-BE"/>
          </a:p>
        </p:txBody>
      </p:sp>
    </p:spTree>
    <p:extLst>
      <p:ext uri="{BB962C8B-B14F-4D97-AF65-F5344CB8AC3E}">
        <p14:creationId xmlns:p14="http://schemas.microsoft.com/office/powerpoint/2010/main" val="1206585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6A61460B-2BE6-4DB1-9844-D9245AD4E70C}" type="datetimeFigureOut">
              <a:rPr lang="fr-BE" smtClean="0"/>
              <a:t>23-10-20</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1B6F30D3-F4AD-4E0C-82B3-7B5316D2B09A}" type="slidenum">
              <a:rPr lang="fr-BE" smtClean="0"/>
              <a:t>‹N°›</a:t>
            </a:fld>
            <a:endParaRPr lang="fr-BE"/>
          </a:p>
        </p:txBody>
      </p:sp>
    </p:spTree>
    <p:extLst>
      <p:ext uri="{BB962C8B-B14F-4D97-AF65-F5344CB8AC3E}">
        <p14:creationId xmlns:p14="http://schemas.microsoft.com/office/powerpoint/2010/main" val="4131192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6A61460B-2BE6-4DB1-9844-D9245AD4E70C}" type="datetimeFigureOut">
              <a:rPr lang="fr-BE" smtClean="0"/>
              <a:t>23-10-20</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1B6F30D3-F4AD-4E0C-82B3-7B5316D2B09A}" type="slidenum">
              <a:rPr lang="fr-BE" smtClean="0"/>
              <a:t>‹N°›</a:t>
            </a:fld>
            <a:endParaRPr lang="fr-BE"/>
          </a:p>
        </p:txBody>
      </p:sp>
    </p:spTree>
    <p:extLst>
      <p:ext uri="{BB962C8B-B14F-4D97-AF65-F5344CB8AC3E}">
        <p14:creationId xmlns:p14="http://schemas.microsoft.com/office/powerpoint/2010/main" val="3069623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6A61460B-2BE6-4DB1-9844-D9245AD4E70C}" type="datetimeFigureOut">
              <a:rPr lang="fr-BE" smtClean="0"/>
              <a:t>23-10-20</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1B6F30D3-F4AD-4E0C-82B3-7B5316D2B09A}" type="slidenum">
              <a:rPr lang="fr-BE" smtClean="0"/>
              <a:t>‹N°›</a:t>
            </a:fld>
            <a:endParaRPr lang="fr-BE"/>
          </a:p>
        </p:txBody>
      </p:sp>
    </p:spTree>
    <p:extLst>
      <p:ext uri="{BB962C8B-B14F-4D97-AF65-F5344CB8AC3E}">
        <p14:creationId xmlns:p14="http://schemas.microsoft.com/office/powerpoint/2010/main" val="1632812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6A61460B-2BE6-4DB1-9844-D9245AD4E70C}" type="datetimeFigureOut">
              <a:rPr lang="fr-BE" smtClean="0"/>
              <a:t>23-10-20</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1B6F30D3-F4AD-4E0C-82B3-7B5316D2B09A}" type="slidenum">
              <a:rPr lang="fr-BE" smtClean="0"/>
              <a:t>‹N°›</a:t>
            </a:fld>
            <a:endParaRPr lang="fr-BE"/>
          </a:p>
        </p:txBody>
      </p:sp>
    </p:spTree>
    <p:extLst>
      <p:ext uri="{BB962C8B-B14F-4D97-AF65-F5344CB8AC3E}">
        <p14:creationId xmlns:p14="http://schemas.microsoft.com/office/powerpoint/2010/main" val="742578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e la date 2"/>
          <p:cNvSpPr>
            <a:spLocks noGrp="1"/>
          </p:cNvSpPr>
          <p:nvPr>
            <p:ph type="dt" sz="half" idx="10"/>
          </p:nvPr>
        </p:nvSpPr>
        <p:spPr/>
        <p:txBody>
          <a:bodyPr/>
          <a:lstStyle/>
          <a:p>
            <a:fld id="{6A61460B-2BE6-4DB1-9844-D9245AD4E70C}" type="datetimeFigureOut">
              <a:rPr lang="fr-BE" smtClean="0"/>
              <a:t>23-10-20</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1B6F30D3-F4AD-4E0C-82B3-7B5316D2B09A}" type="slidenum">
              <a:rPr lang="fr-BE" smtClean="0"/>
              <a:t>‹N°›</a:t>
            </a:fld>
            <a:endParaRPr lang="fr-BE"/>
          </a:p>
        </p:txBody>
      </p:sp>
    </p:spTree>
    <p:extLst>
      <p:ext uri="{BB962C8B-B14F-4D97-AF65-F5344CB8AC3E}">
        <p14:creationId xmlns:p14="http://schemas.microsoft.com/office/powerpoint/2010/main" val="3480551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A61460B-2BE6-4DB1-9844-D9245AD4E70C}" type="datetimeFigureOut">
              <a:rPr lang="fr-BE" smtClean="0"/>
              <a:t>23-10-20</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1B6F30D3-F4AD-4E0C-82B3-7B5316D2B09A}" type="slidenum">
              <a:rPr lang="fr-BE" smtClean="0"/>
              <a:t>‹N°›</a:t>
            </a:fld>
            <a:endParaRPr lang="fr-BE"/>
          </a:p>
        </p:txBody>
      </p:sp>
    </p:spTree>
    <p:extLst>
      <p:ext uri="{BB962C8B-B14F-4D97-AF65-F5344CB8AC3E}">
        <p14:creationId xmlns:p14="http://schemas.microsoft.com/office/powerpoint/2010/main" val="1750637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6A61460B-2BE6-4DB1-9844-D9245AD4E70C}" type="datetimeFigureOut">
              <a:rPr lang="fr-BE" smtClean="0"/>
              <a:t>23-10-20</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1B6F30D3-F4AD-4E0C-82B3-7B5316D2B09A}" type="slidenum">
              <a:rPr lang="fr-BE" smtClean="0"/>
              <a:t>‹N°›</a:t>
            </a:fld>
            <a:endParaRPr lang="fr-BE"/>
          </a:p>
        </p:txBody>
      </p:sp>
    </p:spTree>
    <p:extLst>
      <p:ext uri="{BB962C8B-B14F-4D97-AF65-F5344CB8AC3E}">
        <p14:creationId xmlns:p14="http://schemas.microsoft.com/office/powerpoint/2010/main" val="1486142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6A61460B-2BE6-4DB1-9844-D9245AD4E70C}" type="datetimeFigureOut">
              <a:rPr lang="fr-BE" smtClean="0"/>
              <a:t>23-10-20</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1B6F30D3-F4AD-4E0C-82B3-7B5316D2B09A}" type="slidenum">
              <a:rPr lang="fr-BE" smtClean="0"/>
              <a:t>‹N°›</a:t>
            </a:fld>
            <a:endParaRPr lang="fr-BE"/>
          </a:p>
        </p:txBody>
      </p:sp>
    </p:spTree>
    <p:extLst>
      <p:ext uri="{BB962C8B-B14F-4D97-AF65-F5344CB8AC3E}">
        <p14:creationId xmlns:p14="http://schemas.microsoft.com/office/powerpoint/2010/main" val="3299405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61460B-2BE6-4DB1-9844-D9245AD4E70C}" type="datetimeFigureOut">
              <a:rPr lang="fr-BE" smtClean="0"/>
              <a:t>23-10-20</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6F30D3-F4AD-4E0C-82B3-7B5316D2B09A}" type="slidenum">
              <a:rPr lang="fr-BE" smtClean="0"/>
              <a:t>‹N°›</a:t>
            </a:fld>
            <a:endParaRPr lang="fr-BE"/>
          </a:p>
        </p:txBody>
      </p:sp>
    </p:spTree>
    <p:extLst>
      <p:ext uri="{BB962C8B-B14F-4D97-AF65-F5344CB8AC3E}">
        <p14:creationId xmlns:p14="http://schemas.microsoft.com/office/powerpoint/2010/main" val="1074495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908492" y="2564904"/>
            <a:ext cx="7772400" cy="1181993"/>
          </a:xfrm>
        </p:spPr>
        <p:txBody>
          <a:bodyPr>
            <a:normAutofit fontScale="90000"/>
          </a:bodyPr>
          <a:lstStyle/>
          <a:p>
            <a:pPr lvl="0">
              <a:spcBef>
                <a:spcPct val="20000"/>
              </a:spcBef>
            </a:pPr>
            <a:r>
              <a:rPr lang="fr-BE" sz="4000" b="1" i="1" dirty="0" smtClean="0">
                <a:solidFill>
                  <a:srgbClr val="006666"/>
                </a:solidFill>
                <a:ea typeface="+mn-ea"/>
                <a:cs typeface="+mn-cs"/>
              </a:rPr>
              <a:t>Quelques composantes </a:t>
            </a:r>
            <a:br>
              <a:rPr lang="fr-BE" sz="4000" b="1" i="1" dirty="0" smtClean="0">
                <a:solidFill>
                  <a:srgbClr val="006666"/>
                </a:solidFill>
                <a:ea typeface="+mn-ea"/>
                <a:cs typeface="+mn-cs"/>
              </a:rPr>
            </a:br>
            <a:r>
              <a:rPr lang="fr-BE" sz="4000" b="1" i="1" dirty="0" smtClean="0">
                <a:solidFill>
                  <a:srgbClr val="006666"/>
                </a:solidFill>
                <a:ea typeface="+mn-ea"/>
                <a:cs typeface="+mn-cs"/>
              </a:rPr>
              <a:t>de l’identité de </a:t>
            </a:r>
            <a:r>
              <a:rPr lang="fr-BE" sz="4000" b="1" i="1" dirty="0" err="1" smtClean="0">
                <a:solidFill>
                  <a:srgbClr val="006666"/>
                </a:solidFill>
                <a:ea typeface="+mn-ea"/>
                <a:cs typeface="+mn-cs"/>
              </a:rPr>
              <a:t>chacun.e</a:t>
            </a:r>
            <a:r>
              <a:rPr lang="fr-BE" sz="4000" b="1" i="1" dirty="0" smtClean="0">
                <a:solidFill>
                  <a:srgbClr val="006666"/>
                </a:solidFill>
                <a:ea typeface="+mn-ea"/>
                <a:cs typeface="+mn-cs"/>
              </a:rPr>
              <a:t> </a:t>
            </a:r>
            <a:br>
              <a:rPr lang="fr-BE" sz="4000" b="1" i="1" dirty="0" smtClean="0">
                <a:solidFill>
                  <a:srgbClr val="006666"/>
                </a:solidFill>
                <a:ea typeface="+mn-ea"/>
                <a:cs typeface="+mn-cs"/>
              </a:rPr>
            </a:br>
            <a:endParaRPr lang="fr-BE"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546446"/>
            <a:ext cx="7934216" cy="1200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 4" descr="RoseVents_AOC.png"/>
          <p:cNvPicPr/>
          <p:nvPr/>
        </p:nvPicPr>
        <p:blipFill>
          <a:blip r:embed="rId3"/>
          <a:stretch>
            <a:fillRect/>
          </a:stretch>
        </p:blipFill>
        <p:spPr>
          <a:xfrm>
            <a:off x="7795330" y="595761"/>
            <a:ext cx="756000" cy="686110"/>
          </a:xfrm>
          <a:prstGeom prst="rect">
            <a:avLst/>
          </a:prstGeom>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5517232"/>
            <a:ext cx="7847887" cy="88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ZoneTexte 6"/>
          <p:cNvSpPr txBox="1"/>
          <p:nvPr/>
        </p:nvSpPr>
        <p:spPr>
          <a:xfrm>
            <a:off x="611560" y="546446"/>
            <a:ext cx="3364992" cy="646331"/>
          </a:xfrm>
          <a:prstGeom prst="rect">
            <a:avLst/>
          </a:prstGeom>
          <a:noFill/>
        </p:spPr>
        <p:txBody>
          <a:bodyPr wrap="square" rtlCol="0">
            <a:spAutoFit/>
          </a:bodyPr>
          <a:lstStyle/>
          <a:p>
            <a:r>
              <a:rPr lang="fr-BE" sz="3600" dirty="0" smtClean="0">
                <a:solidFill>
                  <a:schemeClr val="bg1"/>
                </a:solidFill>
              </a:rPr>
              <a:t>DIAPORAMA</a:t>
            </a:r>
            <a:endParaRPr lang="fr-BE" sz="3600" dirty="0">
              <a:solidFill>
                <a:schemeClr val="bg1"/>
              </a:solidFill>
            </a:endParaRPr>
          </a:p>
        </p:txBody>
      </p:sp>
      <p:sp>
        <p:nvSpPr>
          <p:cNvPr id="8" name="ZoneTexte 7"/>
          <p:cNvSpPr txBox="1"/>
          <p:nvPr/>
        </p:nvSpPr>
        <p:spPr>
          <a:xfrm>
            <a:off x="559721" y="4439434"/>
            <a:ext cx="7934216" cy="861774"/>
          </a:xfrm>
          <a:prstGeom prst="rect">
            <a:avLst/>
          </a:prstGeom>
          <a:noFill/>
        </p:spPr>
        <p:txBody>
          <a:bodyPr wrap="square" rtlCol="0">
            <a:spAutoFit/>
          </a:bodyPr>
          <a:lstStyle/>
          <a:p>
            <a:pPr algn="ctr"/>
            <a:r>
              <a:rPr lang="fr-BE" b="1" i="1" dirty="0">
                <a:solidFill>
                  <a:srgbClr val="984807"/>
                </a:solidFill>
              </a:rPr>
              <a:t>Support réalisé par le </a:t>
            </a:r>
            <a:r>
              <a:rPr lang="fr-BE" b="1" i="1" dirty="0" err="1" smtClean="0">
                <a:solidFill>
                  <a:srgbClr val="984807"/>
                </a:solidFill>
              </a:rPr>
              <a:t>DisCRI</a:t>
            </a:r>
            <a:r>
              <a:rPr lang="fr-BE" b="1" i="1" dirty="0" smtClean="0">
                <a:solidFill>
                  <a:srgbClr val="984807"/>
                </a:solidFill>
              </a:rPr>
              <a:t> dans </a:t>
            </a:r>
            <a:r>
              <a:rPr lang="fr-BE" b="1" i="1" dirty="0">
                <a:solidFill>
                  <a:srgbClr val="984807"/>
                </a:solidFill>
              </a:rPr>
              <a:t>le cadre de la </a:t>
            </a:r>
            <a:r>
              <a:rPr lang="fr-BE" b="1" i="1" dirty="0" smtClean="0">
                <a:solidFill>
                  <a:srgbClr val="984807"/>
                </a:solidFill>
              </a:rPr>
              <a:t>séquence formative n°6 des AOC</a:t>
            </a:r>
            <a:endParaRPr lang="fr-BE" sz="1200" b="1" i="1" dirty="0">
              <a:solidFill>
                <a:schemeClr val="accent6">
                  <a:lumMod val="50000"/>
                </a:schemeClr>
              </a:solidFill>
            </a:endParaRPr>
          </a:p>
          <a:p>
            <a:pPr algn="ctr"/>
            <a:endParaRPr lang="fr-BE" sz="1600" b="1" i="1" dirty="0">
              <a:solidFill>
                <a:srgbClr val="984807"/>
              </a:solidFill>
            </a:endParaRPr>
          </a:p>
          <a:p>
            <a:pPr algn="ctr"/>
            <a:r>
              <a:rPr lang="fr-BE" sz="1600" b="1" i="1" smtClean="0">
                <a:solidFill>
                  <a:srgbClr val="984807"/>
                </a:solidFill>
              </a:rPr>
              <a:t>Octobre </a:t>
            </a:r>
            <a:r>
              <a:rPr lang="fr-BE" sz="1600" b="1" i="1" dirty="0">
                <a:solidFill>
                  <a:srgbClr val="984807"/>
                </a:solidFill>
              </a:rPr>
              <a:t>2020</a:t>
            </a:r>
          </a:p>
        </p:txBody>
      </p:sp>
    </p:spTree>
    <p:extLst>
      <p:ext uri="{BB962C8B-B14F-4D97-AF65-F5344CB8AC3E}">
        <p14:creationId xmlns:p14="http://schemas.microsoft.com/office/powerpoint/2010/main" val="4392535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548680"/>
            <a:ext cx="8229600" cy="638944"/>
          </a:xfrm>
        </p:spPr>
        <p:txBody>
          <a:bodyPr>
            <a:normAutofit fontScale="90000"/>
          </a:bodyPr>
          <a:lstStyle/>
          <a:p>
            <a:r>
              <a:rPr lang="fr-BE" sz="4000" b="1" dirty="0" smtClean="0">
                <a:solidFill>
                  <a:srgbClr val="006666"/>
                </a:solidFill>
                <a:ea typeface="Times New Roman"/>
                <a:cs typeface="Times New Roman"/>
              </a:rPr>
              <a:t>Les goûts culinaires</a:t>
            </a:r>
            <a:endParaRPr lang="fr-BE" sz="4000"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340768"/>
            <a:ext cx="8958127" cy="5300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1559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332656"/>
            <a:ext cx="8229600" cy="720080"/>
          </a:xfrm>
        </p:spPr>
        <p:txBody>
          <a:bodyPr>
            <a:normAutofit fontScale="90000"/>
          </a:bodyPr>
          <a:lstStyle/>
          <a:p>
            <a:pPr>
              <a:lnSpc>
                <a:spcPct val="115000"/>
              </a:lnSpc>
              <a:spcAft>
                <a:spcPts val="1000"/>
              </a:spcAft>
            </a:pPr>
            <a:r>
              <a:rPr lang="fr-BE" b="1" dirty="0">
                <a:solidFill>
                  <a:srgbClr val="006666"/>
                </a:solidFill>
                <a:ea typeface="Times New Roman"/>
                <a:cs typeface="Times New Roman"/>
              </a:rPr>
              <a:t>Le</a:t>
            </a:r>
            <a:r>
              <a:rPr lang="fr-BE" sz="4000" b="1" dirty="0">
                <a:solidFill>
                  <a:srgbClr val="006666"/>
                </a:solidFill>
                <a:ea typeface="Times New Roman"/>
                <a:cs typeface="Times New Roman"/>
              </a:rPr>
              <a:t>s goûts </a:t>
            </a:r>
            <a:r>
              <a:rPr lang="fr-BE" sz="4000" b="1" dirty="0" smtClean="0">
                <a:solidFill>
                  <a:srgbClr val="006666"/>
                </a:solidFill>
                <a:ea typeface="Times New Roman"/>
                <a:cs typeface="Times New Roman"/>
              </a:rPr>
              <a:t>musicaux</a:t>
            </a:r>
            <a:endParaRPr lang="fr-BE" dirty="0"/>
          </a:p>
        </p:txBody>
      </p:sp>
      <p:sp>
        <p:nvSpPr>
          <p:cNvPr id="4" name="Rectangle 3"/>
          <p:cNvSpPr/>
          <p:nvPr/>
        </p:nvSpPr>
        <p:spPr>
          <a:xfrm>
            <a:off x="395536" y="5805264"/>
            <a:ext cx="8352928" cy="646331"/>
          </a:xfrm>
          <a:prstGeom prst="rect">
            <a:avLst/>
          </a:prstGeom>
        </p:spPr>
        <p:txBody>
          <a:bodyPr wrap="square">
            <a:spAutoFit/>
          </a:bodyPr>
          <a:lstStyle/>
          <a:p>
            <a:r>
              <a:rPr lang="fr-BE" sz="1200" dirty="0"/>
              <a:t>https://www.1zoom.me/fr/ - https://fr.wikipedia.org/wiki/John_Lee_Hooker# - https://www.lejdd.fr/Culture/Musique/Jimmy-Page-depoussiere-Led-Zeppelin-696638  - https://www.amazon.fr/Chants-du-Kurdistan-%C5%9Eivan-Perwer/dp/B06ZZRHFP7 - https://www.deezer.com/fr/album/925304</a:t>
            </a:r>
          </a:p>
        </p:txBody>
      </p:sp>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556792"/>
            <a:ext cx="8710686" cy="3789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2781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sz="4000" b="1" dirty="0">
                <a:solidFill>
                  <a:srgbClr val="006666"/>
                </a:solidFill>
                <a:ea typeface="Times New Roman"/>
                <a:cs typeface="Times New Roman"/>
              </a:rPr>
              <a:t>L’attachement à des valeurs</a:t>
            </a:r>
            <a:endParaRPr lang="fr-BE" sz="4000" dirty="0"/>
          </a:p>
        </p:txBody>
      </p:sp>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719819"/>
            <a:ext cx="8494662" cy="4301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0927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88640"/>
            <a:ext cx="8229600" cy="720080"/>
          </a:xfrm>
        </p:spPr>
        <p:txBody>
          <a:bodyPr>
            <a:noAutofit/>
          </a:bodyPr>
          <a:lstStyle/>
          <a:p>
            <a:pPr>
              <a:lnSpc>
                <a:spcPct val="115000"/>
              </a:lnSpc>
              <a:spcAft>
                <a:spcPts val="1000"/>
              </a:spcAft>
            </a:pPr>
            <a:r>
              <a:rPr lang="fr-BE" sz="4000" b="1" dirty="0">
                <a:solidFill>
                  <a:srgbClr val="006666"/>
                </a:solidFill>
                <a:ea typeface="Times New Roman"/>
                <a:cs typeface="Times New Roman"/>
              </a:rPr>
              <a:t>Les penchants </a:t>
            </a:r>
            <a:r>
              <a:rPr lang="fr-BE" sz="4000" b="1" dirty="0" smtClean="0">
                <a:solidFill>
                  <a:srgbClr val="006666"/>
                </a:solidFill>
                <a:ea typeface="Times New Roman"/>
                <a:cs typeface="Times New Roman"/>
              </a:rPr>
              <a:t>affectifs</a:t>
            </a:r>
            <a:endParaRPr lang="fr-BE" sz="4000" dirty="0"/>
          </a:p>
        </p:txBody>
      </p:sp>
      <p:pic>
        <p:nvPicPr>
          <p:cNvPr id="1024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54568" y="1600200"/>
            <a:ext cx="783486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0123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332656"/>
            <a:ext cx="8229600" cy="796950"/>
          </a:xfrm>
        </p:spPr>
        <p:txBody>
          <a:bodyPr/>
          <a:lstStyle/>
          <a:p>
            <a:pPr>
              <a:lnSpc>
                <a:spcPct val="115000"/>
              </a:lnSpc>
              <a:spcAft>
                <a:spcPts val="1000"/>
              </a:spcAft>
            </a:pPr>
            <a:r>
              <a:rPr lang="fr-BE" sz="4000" b="1" dirty="0">
                <a:solidFill>
                  <a:srgbClr val="006666"/>
                </a:solidFill>
                <a:ea typeface="Times New Roman"/>
                <a:cs typeface="Times New Roman"/>
              </a:rPr>
              <a:t>Les </a:t>
            </a:r>
            <a:r>
              <a:rPr lang="fr-BE" sz="4000" b="1" dirty="0" smtClean="0">
                <a:solidFill>
                  <a:srgbClr val="006666"/>
                </a:solidFill>
                <a:ea typeface="Times New Roman"/>
                <a:cs typeface="Times New Roman"/>
              </a:rPr>
              <a:t>passions</a:t>
            </a:r>
            <a:endParaRPr lang="fr-BE"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256103"/>
            <a:ext cx="8638678" cy="5015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8992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au 10"/>
          <p:cNvGraphicFramePr>
            <a:graphicFrameLocks noGrp="1"/>
          </p:cNvGraphicFramePr>
          <p:nvPr>
            <p:extLst>
              <p:ext uri="{D42A27DB-BD31-4B8C-83A1-F6EECF244321}">
                <p14:modId xmlns:p14="http://schemas.microsoft.com/office/powerpoint/2010/main" val="2066668814"/>
              </p:ext>
            </p:extLst>
          </p:nvPr>
        </p:nvGraphicFramePr>
        <p:xfrm>
          <a:off x="457200" y="692696"/>
          <a:ext cx="8229600" cy="718566"/>
        </p:xfrm>
        <a:graphic>
          <a:graphicData uri="http://schemas.openxmlformats.org/drawingml/2006/table">
            <a:tbl>
              <a:tblPr firstRow="1" firstCol="1" bandRow="1"/>
              <a:tblGrid>
                <a:gridCol w="8229600">
                  <a:extLst>
                    <a:ext uri="{9D8B030D-6E8A-4147-A177-3AD203B41FA5}">
                      <a16:colId xmlns:a16="http://schemas.microsoft.com/office/drawing/2014/main" val="20000"/>
                    </a:ext>
                  </a:extLst>
                </a:gridCol>
              </a:tblGrid>
              <a:tr h="461176">
                <a:tc>
                  <a:txBody>
                    <a:bodyPr/>
                    <a:lstStyle/>
                    <a:p>
                      <a:pPr algn="ctr">
                        <a:lnSpc>
                          <a:spcPct val="115000"/>
                        </a:lnSpc>
                        <a:spcAft>
                          <a:spcPts val="0"/>
                        </a:spcAft>
                      </a:pPr>
                      <a:r>
                        <a:rPr lang="fr-BE" sz="4000" b="1" dirty="0">
                          <a:solidFill>
                            <a:srgbClr val="006666"/>
                          </a:solidFill>
                          <a:effectLst/>
                          <a:latin typeface="Calibri"/>
                          <a:ea typeface="Times New Roman"/>
                          <a:cs typeface="Times New Roman"/>
                        </a:rPr>
                        <a:t>Le groupe sanguin </a:t>
                      </a:r>
                      <a:endParaRPr lang="fr-BE" sz="4000" dirty="0">
                        <a:effectLst/>
                        <a:latin typeface="Calibri"/>
                        <a:ea typeface="Calibri"/>
                        <a:cs typeface="Times New Roman"/>
                      </a:endParaRPr>
                    </a:p>
                    <a:p>
                      <a:pPr>
                        <a:lnSpc>
                          <a:spcPct val="115000"/>
                        </a:lnSpc>
                        <a:spcAft>
                          <a:spcPts val="0"/>
                        </a:spcAft>
                      </a:pPr>
                      <a:r>
                        <a:rPr lang="fr-FR" sz="100" dirty="0">
                          <a:effectLst/>
                          <a:latin typeface="Calibri"/>
                          <a:ea typeface="Calibri"/>
                          <a:cs typeface="Times New Roman"/>
                        </a:rPr>
                        <a:t> </a:t>
                      </a:r>
                      <a:endParaRPr lang="fr-BE" sz="1000" dirty="0">
                        <a:effectLst/>
                        <a:latin typeface="Calibri"/>
                        <a:ea typeface="Calibri"/>
                        <a:cs typeface="Times New Roman"/>
                      </a:endParaRPr>
                    </a:p>
                  </a:txBody>
                  <a:tcPr marL="62228" marR="62228"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13" name="Rectangle 9"/>
          <p:cNvSpPr>
            <a:spLocks noChangeArrowheads="1"/>
          </p:cNvSpPr>
          <p:nvPr/>
        </p:nvSpPr>
        <p:spPr bwMode="auto">
          <a:xfrm>
            <a:off x="457200" y="36433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6638925" algn="l"/>
              </a:tabLst>
              <a:defRPr>
                <a:solidFill>
                  <a:schemeClr val="tx1"/>
                </a:solidFill>
                <a:latin typeface="Arial" pitchFamily="34" charset="0"/>
                <a:cs typeface="Arial" pitchFamily="34" charset="0"/>
              </a:defRPr>
            </a:lvl1pPr>
            <a:lvl2pPr fontAlgn="base">
              <a:spcBef>
                <a:spcPct val="0"/>
              </a:spcBef>
              <a:spcAft>
                <a:spcPct val="0"/>
              </a:spcAft>
              <a:tabLst>
                <a:tab pos="6638925" algn="l"/>
              </a:tabLst>
              <a:defRPr>
                <a:solidFill>
                  <a:schemeClr val="tx1"/>
                </a:solidFill>
                <a:latin typeface="Arial" pitchFamily="34" charset="0"/>
                <a:cs typeface="Arial" pitchFamily="34" charset="0"/>
              </a:defRPr>
            </a:lvl2pPr>
            <a:lvl3pPr fontAlgn="base">
              <a:spcBef>
                <a:spcPct val="0"/>
              </a:spcBef>
              <a:spcAft>
                <a:spcPct val="0"/>
              </a:spcAft>
              <a:tabLst>
                <a:tab pos="6638925" algn="l"/>
              </a:tabLst>
              <a:defRPr>
                <a:solidFill>
                  <a:schemeClr val="tx1"/>
                </a:solidFill>
                <a:latin typeface="Arial" pitchFamily="34" charset="0"/>
                <a:cs typeface="Arial" pitchFamily="34" charset="0"/>
              </a:defRPr>
            </a:lvl3pPr>
            <a:lvl4pPr fontAlgn="base">
              <a:spcBef>
                <a:spcPct val="0"/>
              </a:spcBef>
              <a:spcAft>
                <a:spcPct val="0"/>
              </a:spcAft>
              <a:tabLst>
                <a:tab pos="6638925" algn="l"/>
              </a:tabLst>
              <a:defRPr>
                <a:solidFill>
                  <a:schemeClr val="tx1"/>
                </a:solidFill>
                <a:latin typeface="Arial" pitchFamily="34" charset="0"/>
                <a:cs typeface="Arial" pitchFamily="34" charset="0"/>
              </a:defRPr>
            </a:lvl4pPr>
            <a:lvl5pPr fontAlgn="base">
              <a:spcBef>
                <a:spcPct val="0"/>
              </a:spcBef>
              <a:spcAft>
                <a:spcPct val="0"/>
              </a:spcAft>
              <a:tabLst>
                <a:tab pos="6638925" algn="l"/>
              </a:tabLst>
              <a:defRPr>
                <a:solidFill>
                  <a:schemeClr val="tx1"/>
                </a:solidFill>
                <a:latin typeface="Arial" pitchFamily="34" charset="0"/>
                <a:cs typeface="Arial" pitchFamily="34" charset="0"/>
              </a:defRPr>
            </a:lvl5pPr>
            <a:lvl6pPr fontAlgn="base">
              <a:spcBef>
                <a:spcPct val="0"/>
              </a:spcBef>
              <a:spcAft>
                <a:spcPct val="0"/>
              </a:spcAft>
              <a:tabLst>
                <a:tab pos="6638925" algn="l"/>
              </a:tabLst>
              <a:defRPr>
                <a:solidFill>
                  <a:schemeClr val="tx1"/>
                </a:solidFill>
                <a:latin typeface="Arial" pitchFamily="34" charset="0"/>
                <a:cs typeface="Arial" pitchFamily="34" charset="0"/>
              </a:defRPr>
            </a:lvl6pPr>
            <a:lvl7pPr fontAlgn="base">
              <a:spcBef>
                <a:spcPct val="0"/>
              </a:spcBef>
              <a:spcAft>
                <a:spcPct val="0"/>
              </a:spcAft>
              <a:tabLst>
                <a:tab pos="6638925" algn="l"/>
              </a:tabLst>
              <a:defRPr>
                <a:solidFill>
                  <a:schemeClr val="tx1"/>
                </a:solidFill>
                <a:latin typeface="Arial" pitchFamily="34" charset="0"/>
                <a:cs typeface="Arial" pitchFamily="34" charset="0"/>
              </a:defRPr>
            </a:lvl7pPr>
            <a:lvl8pPr fontAlgn="base">
              <a:spcBef>
                <a:spcPct val="0"/>
              </a:spcBef>
              <a:spcAft>
                <a:spcPct val="0"/>
              </a:spcAft>
              <a:tabLst>
                <a:tab pos="6638925" algn="l"/>
              </a:tabLst>
              <a:defRPr>
                <a:solidFill>
                  <a:schemeClr val="tx1"/>
                </a:solidFill>
                <a:latin typeface="Arial" pitchFamily="34" charset="0"/>
                <a:cs typeface="Arial" pitchFamily="34" charset="0"/>
              </a:defRPr>
            </a:lvl8pPr>
            <a:lvl9pPr fontAlgn="base">
              <a:spcBef>
                <a:spcPct val="0"/>
              </a:spcBef>
              <a:spcAft>
                <a:spcPct val="0"/>
              </a:spcAft>
              <a:tabLst>
                <a:tab pos="6638925"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6638925" algn="l"/>
              </a:tabLst>
            </a:pP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pic>
        <p:nvPicPr>
          <p:cNvPr id="1032" name="Image 1" descr="blood-1968457_12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12297"/>
            <a:ext cx="8236471" cy="431922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0"/>
          <p:cNvSpPr>
            <a:spLocks noChangeArrowheads="1"/>
          </p:cNvSpPr>
          <p:nvPr/>
        </p:nvSpPr>
        <p:spPr bwMode="auto">
          <a:xfrm>
            <a:off x="457200" y="41005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6638925" algn="l"/>
              </a:tabLst>
              <a:defRPr>
                <a:solidFill>
                  <a:schemeClr val="tx1"/>
                </a:solidFill>
                <a:latin typeface="Arial" pitchFamily="34" charset="0"/>
                <a:cs typeface="Arial" pitchFamily="34" charset="0"/>
              </a:defRPr>
            </a:lvl1pPr>
            <a:lvl2pPr fontAlgn="base">
              <a:spcBef>
                <a:spcPct val="0"/>
              </a:spcBef>
              <a:spcAft>
                <a:spcPct val="0"/>
              </a:spcAft>
              <a:tabLst>
                <a:tab pos="6638925" algn="l"/>
              </a:tabLst>
              <a:defRPr>
                <a:solidFill>
                  <a:schemeClr val="tx1"/>
                </a:solidFill>
                <a:latin typeface="Arial" pitchFamily="34" charset="0"/>
                <a:cs typeface="Arial" pitchFamily="34" charset="0"/>
              </a:defRPr>
            </a:lvl2pPr>
            <a:lvl3pPr fontAlgn="base">
              <a:spcBef>
                <a:spcPct val="0"/>
              </a:spcBef>
              <a:spcAft>
                <a:spcPct val="0"/>
              </a:spcAft>
              <a:tabLst>
                <a:tab pos="6638925" algn="l"/>
              </a:tabLst>
              <a:defRPr>
                <a:solidFill>
                  <a:schemeClr val="tx1"/>
                </a:solidFill>
                <a:latin typeface="Arial" pitchFamily="34" charset="0"/>
                <a:cs typeface="Arial" pitchFamily="34" charset="0"/>
              </a:defRPr>
            </a:lvl3pPr>
            <a:lvl4pPr fontAlgn="base">
              <a:spcBef>
                <a:spcPct val="0"/>
              </a:spcBef>
              <a:spcAft>
                <a:spcPct val="0"/>
              </a:spcAft>
              <a:tabLst>
                <a:tab pos="6638925" algn="l"/>
              </a:tabLst>
              <a:defRPr>
                <a:solidFill>
                  <a:schemeClr val="tx1"/>
                </a:solidFill>
                <a:latin typeface="Arial" pitchFamily="34" charset="0"/>
                <a:cs typeface="Arial" pitchFamily="34" charset="0"/>
              </a:defRPr>
            </a:lvl4pPr>
            <a:lvl5pPr fontAlgn="base">
              <a:spcBef>
                <a:spcPct val="0"/>
              </a:spcBef>
              <a:spcAft>
                <a:spcPct val="0"/>
              </a:spcAft>
              <a:tabLst>
                <a:tab pos="6638925" algn="l"/>
              </a:tabLst>
              <a:defRPr>
                <a:solidFill>
                  <a:schemeClr val="tx1"/>
                </a:solidFill>
                <a:latin typeface="Arial" pitchFamily="34" charset="0"/>
                <a:cs typeface="Arial" pitchFamily="34" charset="0"/>
              </a:defRPr>
            </a:lvl5pPr>
            <a:lvl6pPr fontAlgn="base">
              <a:spcBef>
                <a:spcPct val="0"/>
              </a:spcBef>
              <a:spcAft>
                <a:spcPct val="0"/>
              </a:spcAft>
              <a:tabLst>
                <a:tab pos="6638925" algn="l"/>
              </a:tabLst>
              <a:defRPr>
                <a:solidFill>
                  <a:schemeClr val="tx1"/>
                </a:solidFill>
                <a:latin typeface="Arial" pitchFamily="34" charset="0"/>
                <a:cs typeface="Arial" pitchFamily="34" charset="0"/>
              </a:defRPr>
            </a:lvl6pPr>
            <a:lvl7pPr fontAlgn="base">
              <a:spcBef>
                <a:spcPct val="0"/>
              </a:spcBef>
              <a:spcAft>
                <a:spcPct val="0"/>
              </a:spcAft>
              <a:tabLst>
                <a:tab pos="6638925" algn="l"/>
              </a:tabLst>
              <a:defRPr>
                <a:solidFill>
                  <a:schemeClr val="tx1"/>
                </a:solidFill>
                <a:latin typeface="Arial" pitchFamily="34" charset="0"/>
                <a:cs typeface="Arial" pitchFamily="34" charset="0"/>
              </a:defRPr>
            </a:lvl7pPr>
            <a:lvl8pPr fontAlgn="base">
              <a:spcBef>
                <a:spcPct val="0"/>
              </a:spcBef>
              <a:spcAft>
                <a:spcPct val="0"/>
              </a:spcAft>
              <a:tabLst>
                <a:tab pos="6638925" algn="l"/>
              </a:tabLst>
              <a:defRPr>
                <a:solidFill>
                  <a:schemeClr val="tx1"/>
                </a:solidFill>
                <a:latin typeface="Arial" pitchFamily="34" charset="0"/>
                <a:cs typeface="Arial" pitchFamily="34" charset="0"/>
              </a:defRPr>
            </a:lvl8pPr>
            <a:lvl9pPr fontAlgn="base">
              <a:spcBef>
                <a:spcPct val="0"/>
              </a:spcBef>
              <a:spcAft>
                <a:spcPct val="0"/>
              </a:spcAft>
              <a:tabLst>
                <a:tab pos="6638925"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6638925" algn="l"/>
              </a:tabLst>
            </a:pP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9124280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620688"/>
            <a:ext cx="8229600" cy="432048"/>
          </a:xfrm>
        </p:spPr>
        <p:txBody>
          <a:bodyPr>
            <a:normAutofit fontScale="90000"/>
          </a:bodyPr>
          <a:lstStyle/>
          <a:p>
            <a:pPr>
              <a:lnSpc>
                <a:spcPct val="115000"/>
              </a:lnSpc>
              <a:spcAft>
                <a:spcPts val="1000"/>
              </a:spcAft>
            </a:pPr>
            <a:r>
              <a:rPr lang="fr-BE" b="1" dirty="0" smtClean="0">
                <a:solidFill>
                  <a:srgbClr val="006666"/>
                </a:solidFill>
                <a:ea typeface="Times New Roman"/>
                <a:cs typeface="Times New Roman"/>
              </a:rPr>
              <a:t/>
            </a:r>
            <a:br>
              <a:rPr lang="fr-BE" b="1" dirty="0" smtClean="0">
                <a:solidFill>
                  <a:srgbClr val="006666"/>
                </a:solidFill>
                <a:ea typeface="Times New Roman"/>
                <a:cs typeface="Times New Roman"/>
              </a:rPr>
            </a:br>
            <a:r>
              <a:rPr lang="fr-BE" sz="4000" b="1" dirty="0" smtClean="0">
                <a:solidFill>
                  <a:srgbClr val="006666"/>
                </a:solidFill>
                <a:ea typeface="Times New Roman"/>
                <a:cs typeface="Times New Roman"/>
              </a:rPr>
              <a:t>Les </a:t>
            </a:r>
            <a:r>
              <a:rPr lang="fr-BE" sz="4000" b="1" dirty="0">
                <a:solidFill>
                  <a:srgbClr val="006666"/>
                </a:solidFill>
                <a:ea typeface="Times New Roman"/>
                <a:cs typeface="Times New Roman"/>
              </a:rPr>
              <a:t>empreintes </a:t>
            </a:r>
            <a:r>
              <a:rPr lang="fr-BE" sz="4000" b="1" dirty="0" smtClean="0">
                <a:solidFill>
                  <a:srgbClr val="006666"/>
                </a:solidFill>
                <a:ea typeface="Times New Roman"/>
                <a:cs typeface="Times New Roman"/>
              </a:rPr>
              <a:t>digitales</a:t>
            </a:r>
            <a:r>
              <a:rPr lang="fr-BE" sz="1800" dirty="0">
                <a:ea typeface="Calibri"/>
                <a:cs typeface="Times New Roman"/>
              </a:rPr>
              <a:t/>
            </a:r>
            <a:br>
              <a:rPr lang="fr-BE" sz="1800" dirty="0">
                <a:ea typeface="Calibri"/>
                <a:cs typeface="Times New Roman"/>
              </a:rPr>
            </a:br>
            <a:endParaRPr lang="fr-BE" dirty="0"/>
          </a:p>
        </p:txBody>
      </p:sp>
      <p:pic>
        <p:nvPicPr>
          <p:cNvPr id="4" name="Image 3" descr="C:\Users\Etienne\AppData\Local\Temp\fingerprint-456486_192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2047" y="1412776"/>
            <a:ext cx="6543675" cy="4907280"/>
          </a:xfrm>
          <a:prstGeom prst="rect">
            <a:avLst/>
          </a:prstGeom>
          <a:noFill/>
          <a:ln>
            <a:noFill/>
          </a:ln>
        </p:spPr>
      </p:pic>
    </p:spTree>
    <p:extLst>
      <p:ext uri="{BB962C8B-B14F-4D97-AF65-F5344CB8AC3E}">
        <p14:creationId xmlns:p14="http://schemas.microsoft.com/office/powerpoint/2010/main" val="77018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620688"/>
            <a:ext cx="8229600" cy="432048"/>
          </a:xfrm>
        </p:spPr>
        <p:txBody>
          <a:bodyPr>
            <a:normAutofit fontScale="90000"/>
          </a:bodyPr>
          <a:lstStyle/>
          <a:p>
            <a:pPr>
              <a:lnSpc>
                <a:spcPct val="115000"/>
              </a:lnSpc>
              <a:spcAft>
                <a:spcPts val="1000"/>
              </a:spcAft>
            </a:pPr>
            <a:r>
              <a:rPr lang="fr-BE" b="1" dirty="0" smtClean="0">
                <a:solidFill>
                  <a:srgbClr val="006666"/>
                </a:solidFill>
                <a:ea typeface="Times New Roman"/>
                <a:cs typeface="Times New Roman"/>
              </a:rPr>
              <a:t/>
            </a:r>
            <a:br>
              <a:rPr lang="fr-BE" b="1" dirty="0" smtClean="0">
                <a:solidFill>
                  <a:srgbClr val="006666"/>
                </a:solidFill>
                <a:ea typeface="Times New Roman"/>
                <a:cs typeface="Times New Roman"/>
              </a:rPr>
            </a:br>
            <a:r>
              <a:rPr lang="fr-BE" sz="4000" b="1" dirty="0" smtClean="0">
                <a:solidFill>
                  <a:srgbClr val="006666"/>
                </a:solidFill>
                <a:ea typeface="Times New Roman"/>
                <a:cs typeface="Times New Roman"/>
              </a:rPr>
              <a:t>La couleur de la peau</a:t>
            </a:r>
            <a:r>
              <a:rPr lang="fr-BE" sz="1800" dirty="0">
                <a:ea typeface="Calibri"/>
                <a:cs typeface="Times New Roman"/>
              </a:rPr>
              <a:t/>
            </a:r>
            <a:br>
              <a:rPr lang="fr-BE" sz="1800" dirty="0">
                <a:ea typeface="Calibri"/>
                <a:cs typeface="Times New Roman"/>
              </a:rPr>
            </a:br>
            <a:endParaRPr lang="fr-BE" dirty="0"/>
          </a:p>
        </p:txBody>
      </p:sp>
      <p:pic>
        <p:nvPicPr>
          <p:cNvPr id="5" name="Image 4" descr="D:\AOC - MODIFICATIONS JUIN 2020\AOC - Séquence 4 - Présentation et élaboration du programme des AOC\Photos des Portfolio de la séquence AOC n°4\team-4529717_192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0261" y="1484784"/>
            <a:ext cx="7164398" cy="4869160"/>
          </a:xfrm>
          <a:prstGeom prst="rect">
            <a:avLst/>
          </a:prstGeom>
          <a:noFill/>
          <a:ln>
            <a:noFill/>
          </a:ln>
        </p:spPr>
      </p:pic>
    </p:spTree>
    <p:extLst>
      <p:ext uri="{BB962C8B-B14F-4D97-AF65-F5344CB8AC3E}">
        <p14:creationId xmlns:p14="http://schemas.microsoft.com/office/powerpoint/2010/main" val="166323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404664"/>
            <a:ext cx="8229600" cy="724942"/>
          </a:xfrm>
        </p:spPr>
        <p:txBody>
          <a:bodyPr>
            <a:noAutofit/>
          </a:bodyPr>
          <a:lstStyle/>
          <a:p>
            <a:pPr>
              <a:lnSpc>
                <a:spcPct val="115000"/>
              </a:lnSpc>
              <a:spcAft>
                <a:spcPts val="1000"/>
              </a:spcAft>
            </a:pPr>
            <a:r>
              <a:rPr lang="fr-BE" sz="4000" b="1" dirty="0">
                <a:solidFill>
                  <a:srgbClr val="006666"/>
                </a:solidFill>
                <a:ea typeface="Times New Roman"/>
                <a:cs typeface="Times New Roman"/>
              </a:rPr>
              <a:t>La couleur des yeux </a:t>
            </a:r>
            <a:endParaRPr lang="fr-BE" sz="4000" dirty="0"/>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628800"/>
            <a:ext cx="8810434" cy="4724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2890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sz="4000" b="1" dirty="0" smtClean="0">
                <a:solidFill>
                  <a:srgbClr val="006666"/>
                </a:solidFill>
                <a:ea typeface="Times New Roman"/>
                <a:cs typeface="Times New Roman"/>
              </a:rPr>
              <a:t>Le sexe</a:t>
            </a:r>
            <a:endParaRPr lang="fr-BE" sz="4000" dirty="0"/>
          </a:p>
        </p:txBody>
      </p:sp>
      <p:pic>
        <p:nvPicPr>
          <p:cNvPr id="5" name="Espace réservé du contenu 3" descr="C:\Users\Etienne\AppData\Local\Temp\symbol-2020931_1280.pn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628800"/>
            <a:ext cx="4176464" cy="4309939"/>
          </a:xfrm>
          <a:prstGeom prst="rect">
            <a:avLst/>
          </a:prstGeom>
          <a:noFill/>
          <a:ln>
            <a:noFill/>
          </a:ln>
        </p:spPr>
      </p:pic>
      <p:pic>
        <p:nvPicPr>
          <p:cNvPr id="6" name="Image 5" descr="C:\Users\Etienne\AppData\Local\Temp\symbol-2020930_1280.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6118" y="1556792"/>
            <a:ext cx="4324350" cy="4429125"/>
          </a:xfrm>
          <a:prstGeom prst="rect">
            <a:avLst/>
          </a:prstGeom>
          <a:noFill/>
          <a:ln>
            <a:noFill/>
          </a:ln>
        </p:spPr>
      </p:pic>
    </p:spTree>
    <p:extLst>
      <p:ext uri="{BB962C8B-B14F-4D97-AF65-F5344CB8AC3E}">
        <p14:creationId xmlns:p14="http://schemas.microsoft.com/office/powerpoint/2010/main" val="682704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476672"/>
            <a:ext cx="8229600" cy="652934"/>
          </a:xfrm>
        </p:spPr>
        <p:txBody>
          <a:bodyPr>
            <a:normAutofit fontScale="90000"/>
          </a:bodyPr>
          <a:lstStyle/>
          <a:p>
            <a:pPr>
              <a:lnSpc>
                <a:spcPct val="115000"/>
              </a:lnSpc>
              <a:spcAft>
                <a:spcPts val="1000"/>
              </a:spcAft>
            </a:pPr>
            <a:r>
              <a:rPr lang="fr-BE" b="1" dirty="0">
                <a:solidFill>
                  <a:srgbClr val="006666"/>
                </a:solidFill>
                <a:ea typeface="Times New Roman"/>
                <a:cs typeface="Times New Roman"/>
              </a:rPr>
              <a:t>Les traits de </a:t>
            </a:r>
            <a:r>
              <a:rPr lang="fr-BE" b="1" dirty="0" smtClean="0">
                <a:solidFill>
                  <a:srgbClr val="006666"/>
                </a:solidFill>
                <a:ea typeface="Times New Roman"/>
                <a:cs typeface="Times New Roman"/>
              </a:rPr>
              <a:t>caractère</a:t>
            </a:r>
            <a:endParaRPr lang="fr-BE"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7810" y="1484784"/>
            <a:ext cx="8854702" cy="4963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8775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nSpc>
                <a:spcPct val="115000"/>
              </a:lnSpc>
              <a:spcAft>
                <a:spcPts val="1000"/>
              </a:spcAft>
            </a:pPr>
            <a:r>
              <a:rPr lang="fr-BE" sz="4000" b="1" dirty="0" smtClean="0">
                <a:solidFill>
                  <a:srgbClr val="006666"/>
                </a:solidFill>
                <a:ea typeface="Times New Roman"/>
                <a:cs typeface="Times New Roman"/>
              </a:rPr>
              <a:t/>
            </a:r>
            <a:br>
              <a:rPr lang="fr-BE" sz="4000" b="1" dirty="0" smtClean="0">
                <a:solidFill>
                  <a:srgbClr val="006666"/>
                </a:solidFill>
                <a:ea typeface="Times New Roman"/>
                <a:cs typeface="Times New Roman"/>
              </a:rPr>
            </a:br>
            <a:r>
              <a:rPr lang="fr-BE" sz="4000" b="1" dirty="0" smtClean="0">
                <a:solidFill>
                  <a:srgbClr val="006666"/>
                </a:solidFill>
                <a:ea typeface="Times New Roman"/>
                <a:cs typeface="Times New Roman"/>
              </a:rPr>
              <a:t>Les </a:t>
            </a:r>
            <a:r>
              <a:rPr lang="fr-BE" sz="4000" b="1" dirty="0">
                <a:solidFill>
                  <a:srgbClr val="006666"/>
                </a:solidFill>
                <a:ea typeface="Times New Roman"/>
                <a:cs typeface="Times New Roman"/>
              </a:rPr>
              <a:t>convictions philosophiques ou religieuses</a:t>
            </a:r>
            <a:r>
              <a:rPr lang="fr-BE" sz="1800" dirty="0">
                <a:ea typeface="Calibri"/>
                <a:cs typeface="Times New Roman"/>
              </a:rPr>
              <a:t/>
            </a:r>
            <a:br>
              <a:rPr lang="fr-BE" sz="1800" dirty="0">
                <a:ea typeface="Calibri"/>
                <a:cs typeface="Times New Roman"/>
              </a:rPr>
            </a:br>
            <a:endParaRPr lang="fr-BE" dirty="0"/>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8698" y="1772816"/>
            <a:ext cx="7685807" cy="421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1043608" y="5805264"/>
            <a:ext cx="7776864" cy="830997"/>
          </a:xfrm>
          <a:prstGeom prst="rect">
            <a:avLst/>
          </a:prstGeom>
          <a:noFill/>
        </p:spPr>
        <p:txBody>
          <a:bodyPr wrap="square" rtlCol="0">
            <a:spAutoFit/>
          </a:bodyPr>
          <a:lstStyle/>
          <a:p>
            <a:pPr algn="just"/>
            <a:r>
              <a:rPr lang="fr-BE" sz="1200" dirty="0" smtClean="0"/>
              <a:t>L’animisme, (du latin animus, originairement « esprit », puis « âme ») est la croyance en un esprit, une force vitale, qui anime les êtres vivants, les objets mais aussi les éléments naturels, comme les pierres ou le vent, ainsi qu'en des génies protecteurs. Ces âmes ou ces esprits mystiques, manifestations de </a:t>
            </a:r>
            <a:r>
              <a:rPr lang="fr-BE" sz="1200" dirty="0" err="1" smtClean="0"/>
              <a:t>défunt.e.s</a:t>
            </a:r>
            <a:r>
              <a:rPr lang="fr-BE" sz="1200" dirty="0" smtClean="0"/>
              <a:t> ou de divinités animales, peuvent agir sur le monde tangible, de manière bénéfique ou non (https://fr.wikipedia.org/wiki/Animisme).</a:t>
            </a:r>
            <a:endParaRPr lang="fr-BE" sz="1200" dirty="0"/>
          </a:p>
        </p:txBody>
      </p:sp>
    </p:spTree>
    <p:extLst>
      <p:ext uri="{BB962C8B-B14F-4D97-AF65-F5344CB8AC3E}">
        <p14:creationId xmlns:p14="http://schemas.microsoft.com/office/powerpoint/2010/main" val="2743069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476672"/>
            <a:ext cx="8229600" cy="652934"/>
          </a:xfrm>
        </p:spPr>
        <p:txBody>
          <a:bodyPr>
            <a:normAutofit fontScale="90000"/>
          </a:bodyPr>
          <a:lstStyle/>
          <a:p>
            <a:pPr>
              <a:lnSpc>
                <a:spcPct val="115000"/>
              </a:lnSpc>
              <a:spcAft>
                <a:spcPts val="1000"/>
              </a:spcAft>
            </a:pPr>
            <a:r>
              <a:rPr lang="fr-BE" sz="4000" b="1" dirty="0">
                <a:solidFill>
                  <a:srgbClr val="006666"/>
                </a:solidFill>
                <a:ea typeface="Times New Roman"/>
                <a:cs typeface="Times New Roman"/>
              </a:rPr>
              <a:t>Le métier </a:t>
            </a:r>
            <a:r>
              <a:rPr lang="fr-BE" sz="4000" b="1" dirty="0" smtClean="0">
                <a:solidFill>
                  <a:srgbClr val="006666"/>
                </a:solidFill>
                <a:ea typeface="Times New Roman"/>
                <a:cs typeface="Times New Roman"/>
              </a:rPr>
              <a:t>exercé</a:t>
            </a:r>
            <a:endParaRPr lang="fr-BE" sz="4000"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441349"/>
            <a:ext cx="8208912" cy="4921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088253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TotalTime>
  <Words>159</Words>
  <Application>Microsoft Office PowerPoint</Application>
  <PresentationFormat>Affichage à l'écran (4:3)</PresentationFormat>
  <Paragraphs>21</Paragraphs>
  <Slides>14</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14</vt:i4>
      </vt:variant>
    </vt:vector>
  </HeadingPairs>
  <TitlesOfParts>
    <vt:vector size="18" baseType="lpstr">
      <vt:lpstr>Arial</vt:lpstr>
      <vt:lpstr>Calibri</vt:lpstr>
      <vt:lpstr>Times New Roman</vt:lpstr>
      <vt:lpstr>Thème Office</vt:lpstr>
      <vt:lpstr>Quelques composantes  de l’identité de chacun.e  </vt:lpstr>
      <vt:lpstr>Présentation PowerPoint</vt:lpstr>
      <vt:lpstr> Les empreintes digitales </vt:lpstr>
      <vt:lpstr> La couleur de la peau </vt:lpstr>
      <vt:lpstr>La couleur des yeux </vt:lpstr>
      <vt:lpstr>Le sexe</vt:lpstr>
      <vt:lpstr>Les traits de caractère</vt:lpstr>
      <vt:lpstr> Les convictions philosophiques ou religieuses </vt:lpstr>
      <vt:lpstr>Le métier exercé</vt:lpstr>
      <vt:lpstr>Les goûts culinaires</vt:lpstr>
      <vt:lpstr>Les goûts musicaux</vt:lpstr>
      <vt:lpstr>L’attachement à des valeurs</vt:lpstr>
      <vt:lpstr>Les penchants affectifs</vt:lpstr>
      <vt:lpstr>Les passions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Quelques composantes  de l’identité de chacun</dc:title>
  <dc:creator>Etienne</dc:creator>
  <cp:lastModifiedBy>Discri2019</cp:lastModifiedBy>
  <cp:revision>10</cp:revision>
  <dcterms:created xsi:type="dcterms:W3CDTF">2020-09-22T18:45:57Z</dcterms:created>
  <dcterms:modified xsi:type="dcterms:W3CDTF">2020-10-23T10:21:28Z</dcterms:modified>
</cp:coreProperties>
</file>