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354" r:id="rId3"/>
    <p:sldId id="355" r:id="rId4"/>
    <p:sldId id="356" r:id="rId5"/>
    <p:sldId id="361" r:id="rId6"/>
    <p:sldId id="357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élène" initials="H" lastIdx="1" clrIdx="0">
    <p:extLst>
      <p:ext uri="{19B8F6BF-5375-455C-9EA6-DF929625EA0E}">
        <p15:presenceInfo xmlns:p15="http://schemas.microsoft.com/office/powerpoint/2012/main" userId="Hélè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12CE4-D083-496E-A60B-CDF43693EFD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BCCC3-B08D-4F20-9C8E-1D83E1CEA2C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09/08/2021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09/08/2021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09/08/2021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09/08/2021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09/08/2021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09/08/2021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09/08/2021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jp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792088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16024" y="2636912"/>
            <a:ext cx="7772400" cy="1251570"/>
          </a:xfrm>
        </p:spPr>
        <p:txBody>
          <a:bodyPr>
            <a:noAutofit/>
          </a:bodyPr>
          <a:lstStyle/>
          <a:p>
            <a:r>
              <a:rPr lang="fr-BE" sz="3200" b="1" dirty="0" smtClean="0">
                <a:solidFill>
                  <a:srgbClr val="006666"/>
                </a:solidFill>
              </a:rPr>
              <a:t>Quelques étapes de l’évolution des configurations familiales </a:t>
            </a:r>
            <a:r>
              <a:rPr lang="fr-BE" sz="3200" b="1" smtClean="0">
                <a:solidFill>
                  <a:srgbClr val="006666"/>
                </a:solidFill>
              </a:rPr>
              <a:t>en Belgique</a:t>
            </a:r>
            <a:br>
              <a:rPr lang="fr-BE" sz="3200" b="1" smtClean="0">
                <a:solidFill>
                  <a:srgbClr val="006666"/>
                </a:solidFill>
              </a:rPr>
            </a:br>
            <a:r>
              <a:rPr lang="fr-BE" sz="3200" b="1" smtClean="0">
                <a:solidFill>
                  <a:srgbClr val="006666"/>
                </a:solidFill>
              </a:rPr>
              <a:t>à </a:t>
            </a:r>
            <a:r>
              <a:rPr lang="fr-BE" sz="3200" b="1" dirty="0" smtClean="0">
                <a:solidFill>
                  <a:srgbClr val="006666"/>
                </a:solidFill>
              </a:rPr>
              <a:t>partir de la fin du XIXe siècle</a:t>
            </a:r>
            <a:endParaRPr lang="fr-BE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572580"/>
            <a:ext cx="7934216" cy="12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7136" y="804672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DIAPORAMA</a:t>
            </a:r>
            <a:endParaRPr lang="fr-BE" sz="36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1717" y="4077072"/>
            <a:ext cx="7663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i="1" dirty="0" smtClean="0">
                <a:solidFill>
                  <a:srgbClr val="984807"/>
                </a:solidFill>
              </a:rPr>
              <a:t>Support </a:t>
            </a:r>
            <a:r>
              <a:rPr lang="fr-BE" b="1" i="1" dirty="0">
                <a:solidFill>
                  <a:srgbClr val="984807"/>
                </a:solidFill>
              </a:rPr>
              <a:t>réalisé </a:t>
            </a:r>
            <a:r>
              <a:rPr lang="fr-BE" b="1" i="1" dirty="0" smtClean="0">
                <a:solidFill>
                  <a:srgbClr val="984807"/>
                </a:solidFill>
              </a:rPr>
              <a:t>dans </a:t>
            </a:r>
            <a:r>
              <a:rPr lang="fr-BE" b="1" i="1" dirty="0">
                <a:solidFill>
                  <a:srgbClr val="984807"/>
                </a:solidFill>
              </a:rPr>
              <a:t>le cadre </a:t>
            </a:r>
            <a:r>
              <a:rPr lang="fr-BE" b="1" i="1" dirty="0" smtClean="0">
                <a:solidFill>
                  <a:srgbClr val="984807"/>
                </a:solidFill>
              </a:rPr>
              <a:t>de la séquence formative n° </a:t>
            </a:r>
            <a:r>
              <a:rPr lang="fr-BE" b="1" i="1" dirty="0" smtClean="0">
                <a:solidFill>
                  <a:srgbClr val="984807"/>
                </a:solidFill>
              </a:rPr>
              <a:t>33</a:t>
            </a:r>
            <a:endParaRPr lang="fr-BE" sz="1200" b="1" i="1" dirty="0">
              <a:solidFill>
                <a:srgbClr val="984807"/>
              </a:solidFill>
            </a:endParaRPr>
          </a:p>
          <a:p>
            <a:pPr algn="ctr"/>
            <a:endParaRPr lang="fr-BE" sz="1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fr-BE" b="1" i="1" dirty="0" smtClean="0">
                <a:solidFill>
                  <a:srgbClr val="984807"/>
                </a:solidFill>
              </a:rPr>
              <a:t>Août 2021</a:t>
            </a:r>
            <a:endParaRPr lang="fr-BE" b="1" i="1" dirty="0">
              <a:solidFill>
                <a:srgbClr val="984807"/>
              </a:solidFill>
            </a:endParaRPr>
          </a:p>
        </p:txBody>
      </p:sp>
      <p:pic>
        <p:nvPicPr>
          <p:cNvPr id="10" name="Image 9" descr="RoseVents_AOC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660318" y="737115"/>
            <a:ext cx="750446" cy="68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23703"/>
            <a:ext cx="8229600" cy="994122"/>
          </a:xfrm>
        </p:spPr>
        <p:txBody>
          <a:bodyPr>
            <a:noAutofit/>
          </a:bodyPr>
          <a:lstStyle/>
          <a:p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XIXe siècle : un homme et une femme mariés</a:t>
            </a:r>
            <a:endParaRPr lang="fr-B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069038" cy="53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23703"/>
            <a:ext cx="8229600" cy="994122"/>
          </a:xfrm>
        </p:spPr>
        <p:txBody>
          <a:bodyPr>
            <a:noAutofit/>
          </a:bodyPr>
          <a:lstStyle/>
          <a:p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1880 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 1940 : familles plus petites</a:t>
            </a:r>
            <a:endParaRPr lang="fr-B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391770" cy="436690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63329" y="598304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006666"/>
                </a:solidFill>
              </a:rPr>
              <a:t>1880</a:t>
            </a:r>
          </a:p>
          <a:p>
            <a:r>
              <a:rPr lang="fr-BE" b="1" dirty="0" smtClean="0">
                <a:solidFill>
                  <a:srgbClr val="006666"/>
                </a:solidFill>
              </a:rPr>
              <a:t>4 – 5 enfants par famille</a:t>
            </a:r>
            <a:endParaRPr lang="fr-BE" b="1" dirty="0">
              <a:solidFill>
                <a:srgbClr val="006666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75" y="2060848"/>
            <a:ext cx="3983963" cy="309634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08104" y="598304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006666"/>
                </a:solidFill>
              </a:rPr>
              <a:t>1940</a:t>
            </a:r>
          </a:p>
          <a:p>
            <a:pPr algn="ctr"/>
            <a:r>
              <a:rPr lang="fr-BE" b="1" dirty="0" smtClean="0">
                <a:solidFill>
                  <a:srgbClr val="006666"/>
                </a:solidFill>
              </a:rPr>
              <a:t>3 enfants par famille</a:t>
            </a:r>
            <a:endParaRPr lang="fr-BE" b="1" dirty="0">
              <a:solidFill>
                <a:srgbClr val="006666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995936" y="6165304"/>
            <a:ext cx="1368152" cy="0"/>
          </a:xfrm>
          <a:prstGeom prst="straightConnector1">
            <a:avLst/>
          </a:prstGeom>
          <a:ln w="28575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1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23703"/>
            <a:ext cx="8229600" cy="994122"/>
          </a:xfrm>
        </p:spPr>
        <p:txBody>
          <a:bodyPr>
            <a:noAutofit/>
          </a:bodyPr>
          <a:lstStyle/>
          <a:p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Fin 1950 – début 1960</a:t>
            </a:r>
            <a:endParaRPr lang="fr-B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6389" y="3432124"/>
            <a:ext cx="179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6666"/>
                </a:solidFill>
              </a:rPr>
              <a:t>+ de divorces</a:t>
            </a:r>
            <a:endParaRPr lang="fr-BE" b="1" dirty="0">
              <a:solidFill>
                <a:srgbClr val="0066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53390" y="5949280"/>
            <a:ext cx="225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6666"/>
                </a:solidFill>
              </a:rPr>
              <a:t>Familles plus petites</a:t>
            </a:r>
            <a:endParaRPr lang="fr-BE" b="1" dirty="0">
              <a:solidFill>
                <a:srgbClr val="0066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72200" y="3415769"/>
            <a:ext cx="232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6666"/>
                </a:solidFill>
              </a:rPr>
              <a:t>Mariages plus tard</a:t>
            </a:r>
            <a:endParaRPr lang="fr-BE" b="1" dirty="0">
              <a:solidFill>
                <a:srgbClr val="006666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26" y="3587146"/>
            <a:ext cx="2881236" cy="22899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3" b="15629"/>
          <a:stretch/>
        </p:blipFill>
        <p:spPr>
          <a:xfrm>
            <a:off x="5390353" y="1208250"/>
            <a:ext cx="3321955" cy="20882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00796"/>
            <a:ext cx="3547886" cy="199568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855190" y="3017241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Wedding </a:t>
            </a:r>
            <a:r>
              <a:rPr lang="en-US" sz="1100" dirty="0"/>
              <a:t>photo created by </a:t>
            </a:r>
            <a:r>
              <a:rPr lang="en-US" sz="1100" dirty="0" err="1" smtClean="0"/>
              <a:t>freepik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10537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23703"/>
            <a:ext cx="8229600" cy="994122"/>
          </a:xfrm>
        </p:spPr>
        <p:txBody>
          <a:bodyPr>
            <a:noAutofit/>
          </a:bodyPr>
          <a:lstStyle/>
          <a:p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1970 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 aujourd’hui</a:t>
            </a:r>
            <a:endParaRPr lang="fr-B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2970992"/>
            <a:ext cx="3213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>
                <a:solidFill>
                  <a:srgbClr val="006666"/>
                </a:solidFill>
              </a:rPr>
              <a:t>+ de divorces et de séparations</a:t>
            </a:r>
            <a:endParaRPr lang="fr-BE" sz="1600" b="1" dirty="0">
              <a:solidFill>
                <a:srgbClr val="0066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53940" y="2998076"/>
            <a:ext cx="199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>
                <a:solidFill>
                  <a:srgbClr val="006666"/>
                </a:solidFill>
              </a:rPr>
              <a:t>Familles plus petites</a:t>
            </a:r>
            <a:endParaRPr lang="fr-BE" sz="1600" b="1" dirty="0">
              <a:solidFill>
                <a:srgbClr val="0066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5536" y="602367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>
                <a:solidFill>
                  <a:srgbClr val="006666"/>
                </a:solidFill>
              </a:rPr>
              <a:t>- de mariages</a:t>
            </a:r>
          </a:p>
          <a:p>
            <a:r>
              <a:rPr lang="fr-BE" sz="1600" b="1" dirty="0" smtClean="0">
                <a:solidFill>
                  <a:srgbClr val="006666"/>
                </a:solidFill>
              </a:rPr>
              <a:t>+ </a:t>
            </a:r>
            <a:r>
              <a:rPr lang="fr-BE" sz="1600" b="1" smtClean="0">
                <a:solidFill>
                  <a:srgbClr val="006666"/>
                </a:solidFill>
              </a:rPr>
              <a:t>de cohabitations légales ou unions libres</a:t>
            </a:r>
            <a:endParaRPr lang="fr-BE" sz="1600" b="1" dirty="0">
              <a:solidFill>
                <a:srgbClr val="006666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1583"/>
            <a:ext cx="3014964" cy="169591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365873" y="2630658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Wedding </a:t>
            </a:r>
            <a:r>
              <a:rPr lang="en-US" sz="1100" dirty="0"/>
              <a:t>photo created by </a:t>
            </a:r>
            <a:r>
              <a:rPr lang="en-US" sz="1100" dirty="0" err="1" smtClean="0"/>
              <a:t>freepik</a:t>
            </a:r>
            <a:endParaRPr lang="fr-BE" sz="11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1" b="8291"/>
          <a:stretch/>
        </p:blipFill>
        <p:spPr>
          <a:xfrm>
            <a:off x="5877478" y="1191583"/>
            <a:ext cx="1796508" cy="176377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3" b="1729"/>
          <a:stretch/>
        </p:blipFill>
        <p:spPr>
          <a:xfrm>
            <a:off x="467544" y="3575399"/>
            <a:ext cx="1843120" cy="24482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76919"/>
            <a:ext cx="1268760" cy="12687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r="13588"/>
          <a:stretch/>
        </p:blipFill>
        <p:spPr>
          <a:xfrm>
            <a:off x="2555776" y="4929142"/>
            <a:ext cx="1224136" cy="911066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>
            <a:off x="2699792" y="4929142"/>
            <a:ext cx="981039" cy="911066"/>
          </a:xfrm>
          <a:prstGeom prst="line">
            <a:avLst/>
          </a:prstGeom>
          <a:ln w="38100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2699792" y="4953678"/>
            <a:ext cx="792088" cy="886530"/>
          </a:xfrm>
          <a:prstGeom prst="line">
            <a:avLst/>
          </a:prstGeom>
          <a:ln w="38100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7"/>
          <a:srcRect r="31160" b="10411"/>
          <a:stretch/>
        </p:blipFill>
        <p:spPr>
          <a:xfrm>
            <a:off x="6768196" y="3573228"/>
            <a:ext cx="1404204" cy="1151916"/>
          </a:xfrm>
          <a:prstGeom prst="rect">
            <a:avLst/>
          </a:prstGeom>
        </p:spPr>
      </p:pic>
      <p:pic>
        <p:nvPicPr>
          <p:cNvPr id="22" name="Espace réservé du contenu 3" descr="112b.jpg"/>
          <p:cNvPicPr>
            <a:picLocks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379"/>
          <a:stretch/>
        </p:blipFill>
        <p:spPr bwMode="auto">
          <a:xfrm>
            <a:off x="4860736" y="3575399"/>
            <a:ext cx="1862836" cy="1149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Espace réservé du contenu 3"/>
          <p:cNvPicPr>
            <a:picLocks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345" b="14498"/>
          <a:stretch/>
        </p:blipFill>
        <p:spPr>
          <a:xfrm>
            <a:off x="5724155" y="5104768"/>
            <a:ext cx="1836434" cy="1257483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610484" y="6362251"/>
            <a:ext cx="2088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>
                <a:solidFill>
                  <a:srgbClr val="006666"/>
                </a:solidFill>
              </a:rPr>
              <a:t>Familles recomposées</a:t>
            </a:r>
            <a:endParaRPr lang="fr-BE" sz="1600" b="1" dirty="0">
              <a:solidFill>
                <a:srgbClr val="006666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763688" y="3939324"/>
            <a:ext cx="792088" cy="281764"/>
          </a:xfrm>
          <a:prstGeom prst="straightConnector1">
            <a:avLst/>
          </a:prstGeom>
          <a:ln w="28575">
            <a:solidFill>
              <a:srgbClr val="9848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1713140" y="4513475"/>
            <a:ext cx="798012" cy="485807"/>
          </a:xfrm>
          <a:prstGeom prst="straightConnector1">
            <a:avLst/>
          </a:prstGeom>
          <a:ln w="28575">
            <a:solidFill>
              <a:srgbClr val="9848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860736" y="4745679"/>
            <a:ext cx="3333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smtClean="0">
                <a:solidFill>
                  <a:srgbClr val="006666"/>
                </a:solidFill>
              </a:rPr>
              <a:t>Familles monoparentales</a:t>
            </a:r>
          </a:p>
        </p:txBody>
      </p:sp>
    </p:spTree>
    <p:extLst>
      <p:ext uri="{BB962C8B-B14F-4D97-AF65-F5344CB8AC3E}">
        <p14:creationId xmlns:p14="http://schemas.microsoft.com/office/powerpoint/2010/main" val="27800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23703"/>
            <a:ext cx="8229600" cy="994122"/>
          </a:xfrm>
        </p:spPr>
        <p:txBody>
          <a:bodyPr>
            <a:noAutofit/>
          </a:bodyPr>
          <a:lstStyle/>
          <a:p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2000 – 2003 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aujourd’hui</a:t>
            </a:r>
            <a:r>
              <a:rPr lang="fr-BE" sz="32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endParaRPr lang="fr-B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3738"/>
            <a:ext cx="3816424" cy="2540307"/>
          </a:xfrm>
          <a:prstGeom prst="rect">
            <a:avLst/>
          </a:prstGeom>
        </p:spPr>
      </p:pic>
      <p:pic>
        <p:nvPicPr>
          <p:cNvPr id="4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1" t="10178" r="34183"/>
          <a:stretch/>
        </p:blipFill>
        <p:spPr>
          <a:xfrm>
            <a:off x="6736908" y="2213993"/>
            <a:ext cx="2195469" cy="2530052"/>
          </a:xfrm>
        </p:spPr>
      </p:pic>
      <p:pic>
        <p:nvPicPr>
          <p:cNvPr id="5" name="Espace réservé du contenu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0" r="13856"/>
          <a:stretch/>
        </p:blipFill>
        <p:spPr>
          <a:xfrm>
            <a:off x="4211960" y="2203738"/>
            <a:ext cx="2524948" cy="254030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501317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006666"/>
                </a:solidFill>
              </a:rPr>
              <a:t>Cohabitation et mariage </a:t>
            </a:r>
          </a:p>
          <a:p>
            <a:pPr algn="ctr"/>
            <a:r>
              <a:rPr lang="fr-BE" b="1" dirty="0" smtClean="0">
                <a:solidFill>
                  <a:srgbClr val="006666"/>
                </a:solidFill>
              </a:rPr>
              <a:t>pour les couples homosexuels</a:t>
            </a:r>
            <a:endParaRPr lang="fr-BE" b="1" dirty="0">
              <a:solidFill>
                <a:srgbClr val="006666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44008" y="5013175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006666"/>
                </a:solidFill>
              </a:rPr>
              <a:t>Droit d’avoir et d’éduquer des enfants</a:t>
            </a:r>
          </a:p>
          <a:p>
            <a:pPr algn="ctr"/>
            <a:r>
              <a:rPr lang="fr-BE" b="1" dirty="0" smtClean="0">
                <a:solidFill>
                  <a:srgbClr val="006666"/>
                </a:solidFill>
              </a:rPr>
              <a:t>pour les couples homosexuels</a:t>
            </a:r>
          </a:p>
        </p:txBody>
      </p:sp>
    </p:spTree>
    <p:extLst>
      <p:ext uri="{BB962C8B-B14F-4D97-AF65-F5344CB8AC3E}">
        <p14:creationId xmlns:p14="http://schemas.microsoft.com/office/powerpoint/2010/main" val="24113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5688</TotalTime>
  <Words>124</Words>
  <Application>Microsoft Office PowerPoint</Application>
  <PresentationFormat>Affichage à l'écran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Thème Office</vt:lpstr>
      <vt:lpstr>Quelques étapes de l’évolution des configurations familiales en Belgique à partir de la fin du XIXe siècle</vt:lpstr>
      <vt:lpstr>XIXe siècle : un homme et une femme mariés</vt:lpstr>
      <vt:lpstr>1880  1940 : familles plus petites</vt:lpstr>
      <vt:lpstr>Fin 1950 – début 1960</vt:lpstr>
      <vt:lpstr>1970  aujourd’hui</vt:lpstr>
      <vt:lpstr>2000 – 2003  aujourd’hui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Vue de la Belgique</dc:title>
  <dc:creator>User</dc:creator>
  <cp:lastModifiedBy>Discri2019</cp:lastModifiedBy>
  <cp:revision>308</cp:revision>
  <dcterms:created xsi:type="dcterms:W3CDTF">2012-09-03T08:26:04Z</dcterms:created>
  <dcterms:modified xsi:type="dcterms:W3CDTF">2021-08-09T09:49:22Z</dcterms:modified>
</cp:coreProperties>
</file>