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4" r:id="rId3"/>
    <p:sldId id="298" r:id="rId4"/>
    <p:sldId id="299" r:id="rId5"/>
    <p:sldId id="281" r:id="rId6"/>
    <p:sldId id="273" r:id="rId7"/>
    <p:sldId id="274" r:id="rId8"/>
    <p:sldId id="289" r:id="rId9"/>
    <p:sldId id="271" r:id="rId10"/>
    <p:sldId id="292" r:id="rId11"/>
    <p:sldId id="288" r:id="rId12"/>
    <p:sldId id="272" r:id="rId13"/>
    <p:sldId id="285" r:id="rId14"/>
    <p:sldId id="287" r:id="rId15"/>
    <p:sldId id="294" r:id="rId16"/>
    <p:sldId id="293" r:id="rId17"/>
    <p:sldId id="295" r:id="rId18"/>
    <p:sldId id="286" r:id="rId19"/>
    <p:sldId id="282" r:id="rId20"/>
    <p:sldId id="296" r:id="rId21"/>
    <p:sldId id="300" r:id="rId22"/>
    <p:sldId id="30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82116" y="242088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fr-BE" sz="3600" b="1" i="1" dirty="0" smtClean="0">
                <a:solidFill>
                  <a:srgbClr val="006666"/>
                </a:solidFill>
              </a:rPr>
              <a:t/>
            </a:r>
            <a:br>
              <a:rPr lang="fr-BE" sz="3600" b="1" i="1" dirty="0" smtClean="0">
                <a:solidFill>
                  <a:srgbClr val="006666"/>
                </a:solidFill>
              </a:rPr>
            </a:br>
            <a:r>
              <a:rPr lang="fr-BE" sz="3600" b="1" i="1" dirty="0" smtClean="0">
                <a:solidFill>
                  <a:srgbClr val="006666"/>
                </a:solidFill>
              </a:rPr>
              <a:t>Quelques </a:t>
            </a:r>
            <a:r>
              <a:rPr lang="fr-BE" sz="3600" b="1" i="1" dirty="0">
                <a:solidFill>
                  <a:srgbClr val="006666"/>
                </a:solidFill>
              </a:rPr>
              <a:t>repères démographiques</a:t>
            </a:r>
            <a:r>
              <a:rPr lang="fr-BE" sz="2800" b="1" i="1" dirty="0">
                <a:solidFill>
                  <a:srgbClr val="006666"/>
                </a:solidFill>
              </a:rPr>
              <a:t/>
            </a:r>
            <a:br>
              <a:rPr lang="fr-BE" sz="2800" b="1" i="1" dirty="0">
                <a:solidFill>
                  <a:srgbClr val="006666"/>
                </a:solidFill>
              </a:rPr>
            </a:br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5576" y="404664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DIAPORAMA</a:t>
            </a:r>
            <a:endParaRPr lang="fr-BE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58351" y="476672"/>
            <a:ext cx="756000" cy="687600"/>
          </a:xfrm>
          <a:prstGeom prst="rect">
            <a:avLst/>
          </a:prstGeom>
        </p:spPr>
      </p:pic>
      <p:sp>
        <p:nvSpPr>
          <p:cNvPr id="9" name="ZoneTexte 4"/>
          <p:cNvSpPr txBox="1"/>
          <p:nvPr/>
        </p:nvSpPr>
        <p:spPr>
          <a:xfrm>
            <a:off x="604892" y="3935378"/>
            <a:ext cx="793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par le </a:t>
            </a:r>
            <a:r>
              <a:rPr lang="fr-BE" b="1" i="1" dirty="0" err="1" smtClean="0">
                <a:solidFill>
                  <a:srgbClr val="984807"/>
                </a:solidFill>
              </a:rPr>
              <a:t>DisCRI</a:t>
            </a:r>
            <a:r>
              <a:rPr lang="fr-BE" b="1" i="1" dirty="0" smtClean="0">
                <a:solidFill>
                  <a:srgbClr val="984807"/>
                </a:solidFill>
              </a:rPr>
              <a:t> dans </a:t>
            </a:r>
            <a:r>
              <a:rPr lang="fr-BE" b="1" i="1" dirty="0">
                <a:solidFill>
                  <a:srgbClr val="984807"/>
                </a:solidFill>
              </a:rPr>
              <a:t>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n°22 des AOC</a:t>
            </a:r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BE" sz="1600" b="1" i="1" dirty="0">
              <a:solidFill>
                <a:srgbClr val="984807"/>
              </a:solidFill>
            </a:endParaRPr>
          </a:p>
          <a:p>
            <a:pPr algn="ctr"/>
            <a:r>
              <a:rPr lang="fr-BE" sz="1600" b="1" i="1" smtClean="0">
                <a:solidFill>
                  <a:srgbClr val="984807"/>
                </a:solidFill>
              </a:rPr>
              <a:t>Octobre </a:t>
            </a:r>
            <a:r>
              <a:rPr lang="fr-BE" sz="1600" b="1" i="1" dirty="0">
                <a:solidFill>
                  <a:srgbClr val="984807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Francophones – Néerlandophones - Germanophones</a:t>
            </a:r>
            <a:endParaRPr lang="fr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2" y="1600200"/>
            <a:ext cx="64174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5656" y="6308725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 smtClean="0">
                <a:solidFill>
                  <a:srgbClr val="006666"/>
                </a:solidFill>
              </a:rPr>
              <a:t>Extrait de la Malette pédagogique « Vivre ensemble »  de Lire et Écrire asbl</a:t>
            </a:r>
            <a:endParaRPr lang="fr-BE" sz="11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9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smtClean="0">
                <a:solidFill>
                  <a:srgbClr val="006666"/>
                </a:solidFill>
              </a:rPr>
              <a:t>Lieux d’habitation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75" y="1600200"/>
            <a:ext cx="65280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648" y="6177920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 smtClean="0">
                <a:solidFill>
                  <a:srgbClr val="006666"/>
                </a:solidFill>
              </a:rPr>
              <a:t>Extrait de la Malette pédagogique « Vivre ensemble »  de Lire et Écrire asbl</a:t>
            </a:r>
            <a:endParaRPr lang="fr-BE" sz="11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4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Lieux d’habitation</a:t>
            </a:r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01019"/>
            <a:ext cx="6019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91680" y="6070237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 smtClean="0">
                <a:solidFill>
                  <a:srgbClr val="006666"/>
                </a:solidFill>
              </a:rPr>
              <a:t>Extrait de la Malette pédagogique « Vivre ensemble »  de Lire et Écrire asbl</a:t>
            </a:r>
            <a:endParaRPr lang="fr-BE" sz="11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8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smtClean="0">
                <a:solidFill>
                  <a:srgbClr val="006666"/>
                </a:solidFill>
              </a:rPr>
              <a:t>Espérance de vie</a:t>
            </a:r>
            <a:endParaRPr lang="fr-BE" dirty="0"/>
          </a:p>
        </p:txBody>
      </p:sp>
      <p:pic>
        <p:nvPicPr>
          <p:cNvPr id="2050" name="Picture 2" descr="Résultat de recherche d'images pour &quot;espérance de vi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8577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4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</a:t>
            </a:r>
            <a:r>
              <a:rPr lang="fr-BE" sz="2400" b="1" i="1" dirty="0" smtClean="0">
                <a:solidFill>
                  <a:srgbClr val="006666"/>
                </a:solidFill>
              </a:rPr>
              <a:t>vie d’une femme</a:t>
            </a:r>
            <a:endParaRPr lang="fr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01622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91266" y="1988840"/>
            <a:ext cx="48965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006666"/>
                </a:solidFill>
              </a:rPr>
              <a:t>En 2018 :</a:t>
            </a:r>
          </a:p>
          <a:p>
            <a:endParaRPr lang="fr-BE" sz="24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 smtClean="0">
                <a:solidFill>
                  <a:srgbClr val="006666"/>
                </a:solidFill>
              </a:rPr>
              <a:t>74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 smtClean="0">
                <a:solidFill>
                  <a:srgbClr val="006666"/>
                </a:solidFill>
              </a:rPr>
              <a:t>78,8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 smtClean="0">
                <a:solidFill>
                  <a:srgbClr val="006666"/>
                </a:solidFill>
              </a:rPr>
              <a:t>83,7 ans ?</a:t>
            </a:r>
            <a:endParaRPr lang="fr-BE" sz="2000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4587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</a:t>
            </a:r>
            <a:r>
              <a:rPr lang="fr-BE" sz="2400" b="1" i="1" dirty="0" smtClean="0">
                <a:solidFill>
                  <a:srgbClr val="006666"/>
                </a:solidFill>
              </a:rPr>
              <a:t>vie d’une femme</a:t>
            </a:r>
            <a:endParaRPr lang="fr-B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18362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2780928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En 2018 :</a:t>
            </a:r>
          </a:p>
          <a:p>
            <a:pPr lvl="2"/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fr-BE" sz="9600" b="1" dirty="0" smtClean="0">
                <a:solidFill>
                  <a:schemeClr val="accent6">
                    <a:lumMod val="50000"/>
                  </a:schemeClr>
                </a:solidFill>
              </a:rPr>
              <a:t>83,7 ans</a:t>
            </a:r>
            <a:endParaRPr lang="fr-BE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6237312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006666"/>
                </a:solidFill>
              </a:rPr>
              <a:t>Donnée extraite du « Chiffre-clés - Aperçu statistique de la Belgique – 2019 » – Direction générale statistique</a:t>
            </a:r>
            <a:endParaRPr lang="fr-BE" sz="12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4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</a:t>
            </a:r>
            <a:r>
              <a:rPr lang="fr-BE" sz="2400" b="1" i="1" dirty="0" smtClean="0">
                <a:solidFill>
                  <a:srgbClr val="006666"/>
                </a:solidFill>
              </a:rPr>
              <a:t>vie d’un homme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391266" y="1988840"/>
            <a:ext cx="48965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006666"/>
                </a:solidFill>
              </a:rPr>
              <a:t>En 2018 :</a:t>
            </a:r>
          </a:p>
          <a:p>
            <a:endParaRPr lang="fr-BE" sz="24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 smtClean="0">
                <a:solidFill>
                  <a:srgbClr val="006666"/>
                </a:solidFill>
              </a:rPr>
              <a:t>74,5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 smtClean="0">
                <a:solidFill>
                  <a:srgbClr val="006666"/>
                </a:solidFill>
              </a:rPr>
              <a:t>79,2 ans 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fr-BE" sz="2800" b="1" dirty="0">
              <a:solidFill>
                <a:srgbClr val="006666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BE" sz="4000" b="1" dirty="0" smtClean="0">
                <a:solidFill>
                  <a:srgbClr val="006666"/>
                </a:solidFill>
              </a:rPr>
              <a:t>84 ans ?</a:t>
            </a:r>
            <a:endParaRPr lang="fr-BE" sz="2000" dirty="0"/>
          </a:p>
          <a:p>
            <a:endParaRPr lang="fr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9082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2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>
                <a:solidFill>
                  <a:srgbClr val="006666"/>
                </a:solidFill>
              </a:rPr>
              <a:t>Espérance de </a:t>
            </a:r>
            <a:r>
              <a:rPr lang="fr-BE" sz="2400" b="1" i="1" dirty="0" smtClean="0">
                <a:solidFill>
                  <a:srgbClr val="006666"/>
                </a:solidFill>
              </a:rPr>
              <a:t>vie </a:t>
            </a:r>
            <a:r>
              <a:rPr lang="fr-BE" sz="2400" b="1" i="1" smtClean="0">
                <a:solidFill>
                  <a:srgbClr val="006666"/>
                </a:solidFill>
              </a:rPr>
              <a:t>d’un homme</a:t>
            </a:r>
            <a:endParaRPr lang="fr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9082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03848" y="2780928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En 2018 :</a:t>
            </a:r>
          </a:p>
          <a:p>
            <a:pPr lvl="2"/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fr-BE" sz="9600" b="1" dirty="0" smtClean="0">
                <a:solidFill>
                  <a:schemeClr val="accent6">
                    <a:lumMod val="50000"/>
                  </a:schemeClr>
                </a:solidFill>
              </a:rPr>
              <a:t>79,2 ans</a:t>
            </a:r>
            <a:endParaRPr lang="fr-BE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44677" y="6165304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006666"/>
                </a:solidFill>
              </a:rPr>
              <a:t>Donnée extraite du « Chiffre-clés - Aperçu statistique de la Belgique – 2019 » – Direction générale statistique</a:t>
            </a:r>
            <a:endParaRPr lang="fr-BE" sz="12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9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 smtClean="0">
                <a:solidFill>
                  <a:srgbClr val="006666"/>
                </a:solidFill>
              </a:rPr>
              <a:t>Population</a:t>
            </a:r>
            <a:r>
              <a:rPr lang="fr-BE" sz="2400" b="1" i="1" dirty="0" smtClean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10581"/>
            <a:ext cx="5600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44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BE" sz="3600" b="1" dirty="0" smtClean="0">
                <a:solidFill>
                  <a:srgbClr val="006666"/>
                </a:solidFill>
              </a:rPr>
              <a:t>En 2019, combien de personnes de nationalité étrangère vivent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006666"/>
                </a:solidFill>
              </a:rPr>
              <a:t> </a:t>
            </a:r>
            <a:r>
              <a:rPr lang="fr-BE" sz="3600" b="1" dirty="0" smtClean="0">
                <a:solidFill>
                  <a:srgbClr val="006666"/>
                </a:solidFill>
              </a:rPr>
              <a:t>854.225 personnes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000" b="1" dirty="0" smtClean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 smtClean="0">
                <a:solidFill>
                  <a:srgbClr val="006666"/>
                </a:solidFill>
              </a:rPr>
              <a:t>1.391.425 personnes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400" b="1" dirty="0" smtClean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 smtClean="0">
                <a:solidFill>
                  <a:srgbClr val="006666"/>
                </a:solidFill>
              </a:rPr>
              <a:t>1.541.160 personnes ?</a:t>
            </a:r>
            <a:endParaRPr lang="fr-BE" sz="36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5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4800" b="1" i="1" dirty="0" smtClean="0">
                <a:solidFill>
                  <a:schemeClr val="accent6">
                    <a:lumMod val="50000"/>
                  </a:schemeClr>
                </a:solidFill>
              </a:rPr>
              <a:t>LE QUIZ DÉMOGRAPHIQUE </a:t>
            </a:r>
            <a:endParaRPr lang="fr-BE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988841"/>
            <a:ext cx="8568952" cy="3888432"/>
          </a:xfrm>
        </p:spPr>
        <p:txBody>
          <a:bodyPr/>
          <a:lstStyle/>
          <a:p>
            <a:pPr marL="0" indent="0" algn="just">
              <a:buNone/>
            </a:pPr>
            <a:r>
              <a:rPr lang="fr-BE" sz="3600" b="1" dirty="0" smtClean="0">
                <a:solidFill>
                  <a:srgbClr val="006666"/>
                </a:solidFill>
              </a:rPr>
              <a:t>En 2019, combien de personnes de nationalité étrangère vivent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6600" b="1" dirty="0" smtClean="0">
                <a:solidFill>
                  <a:schemeClr val="accent6">
                    <a:lumMod val="50000"/>
                  </a:schemeClr>
                </a:solidFill>
              </a:rPr>
              <a:t>1.391.425 personnes</a:t>
            </a:r>
          </a:p>
          <a:p>
            <a:pPr marL="57150" indent="0">
              <a:buNone/>
            </a:pPr>
            <a:endParaRPr lang="fr-BE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7150" indent="0">
              <a:buNone/>
            </a:pPr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Soit 12,2% de la population résidente</a:t>
            </a:r>
          </a:p>
          <a:p>
            <a:pPr marL="57150" indent="0">
              <a:buNone/>
            </a:pPr>
            <a:endParaRPr lang="fr-B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623731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006666"/>
                </a:solidFill>
              </a:rPr>
              <a:t>Donnée extraite de la base de données </a:t>
            </a:r>
            <a:r>
              <a:rPr lang="fr-BE" sz="1200" b="1" i="1" dirty="0" err="1" smtClean="0">
                <a:solidFill>
                  <a:srgbClr val="006666"/>
                </a:solidFill>
              </a:rPr>
              <a:t>Statbel</a:t>
            </a:r>
            <a:endParaRPr lang="fr-BE" sz="12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3600" b="1" dirty="0" smtClean="0">
                <a:solidFill>
                  <a:srgbClr val="006666"/>
                </a:solidFill>
              </a:rPr>
              <a:t>En 2019, quel est le top 3 des nationalités des personnes étrangères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006666"/>
                </a:solidFill>
              </a:rPr>
              <a:t> </a:t>
            </a:r>
            <a:r>
              <a:rPr lang="fr-BE" sz="3600" b="1" dirty="0" smtClean="0">
                <a:solidFill>
                  <a:srgbClr val="006666"/>
                </a:solidFill>
              </a:rPr>
              <a:t>Maroc – Italie – Algérie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000" b="1" dirty="0" smtClean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 </a:t>
            </a:r>
            <a:r>
              <a:rPr lang="fr-BE" sz="3600" b="1" dirty="0" smtClean="0">
                <a:solidFill>
                  <a:srgbClr val="006666"/>
                </a:solidFill>
              </a:rPr>
              <a:t>Italie – Albanie </a:t>
            </a:r>
            <a:r>
              <a:rPr lang="fr-BE" sz="3600" b="1" smtClean="0">
                <a:solidFill>
                  <a:srgbClr val="006666"/>
                </a:solidFill>
              </a:rPr>
              <a:t>– Espagne</a:t>
            </a:r>
            <a:endParaRPr lang="fr-BE" sz="3600" b="1" dirty="0" smtClean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BE" sz="2400" b="1" dirty="0" smtClean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>
                <a:solidFill>
                  <a:srgbClr val="006666"/>
                </a:solidFill>
              </a:rPr>
              <a:t> </a:t>
            </a:r>
            <a:r>
              <a:rPr lang="fr-BE" sz="3600" b="1" dirty="0" smtClean="0">
                <a:solidFill>
                  <a:srgbClr val="006666"/>
                </a:solidFill>
              </a:rPr>
              <a:t>France – Pays-Bas – Italie </a:t>
            </a:r>
            <a:endParaRPr lang="fr-BE" sz="36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étrangère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1988841"/>
            <a:ext cx="8568952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3600" b="1" dirty="0">
                <a:solidFill>
                  <a:srgbClr val="006666"/>
                </a:solidFill>
              </a:rPr>
              <a:t>En 2019, quel est le top 3 des nationalités des personnes étrangères en Belgique ?</a:t>
            </a:r>
          </a:p>
          <a:p>
            <a:pPr marL="0" indent="0">
              <a:buNone/>
            </a:pPr>
            <a:endParaRPr lang="fr-BE" sz="1600" b="1" dirty="0">
              <a:solidFill>
                <a:srgbClr val="006666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5400" b="1" dirty="0" smtClean="0">
                <a:solidFill>
                  <a:schemeClr val="accent6">
                    <a:lumMod val="50000"/>
                  </a:schemeClr>
                </a:solidFill>
              </a:rPr>
              <a:t>France – Pays-Bas – Italie</a:t>
            </a:r>
          </a:p>
          <a:p>
            <a:pPr marL="57150" indent="0">
              <a:buNone/>
            </a:pPr>
            <a:endParaRPr lang="fr-B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6237311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006666"/>
                </a:solidFill>
              </a:rPr>
              <a:t>Donnée extraite de la base de données </a:t>
            </a:r>
            <a:r>
              <a:rPr lang="fr-BE" sz="1200" b="1" i="1" dirty="0" err="1" smtClean="0">
                <a:solidFill>
                  <a:srgbClr val="006666"/>
                </a:solidFill>
              </a:rPr>
              <a:t>Statbel</a:t>
            </a:r>
            <a:endParaRPr lang="fr-BE" sz="12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globale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3600" b="1" dirty="0" smtClean="0">
                <a:solidFill>
                  <a:srgbClr val="006666"/>
                </a:solidFill>
              </a:rPr>
              <a:t>En 2019, combien de personnes résident en Belgique ? </a:t>
            </a:r>
          </a:p>
          <a:p>
            <a:pPr marL="0" indent="0">
              <a:buNone/>
            </a:pPr>
            <a:endParaRPr lang="fr-BE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 smtClean="0">
                <a:solidFill>
                  <a:srgbClr val="006666"/>
                </a:solidFill>
              </a:rPr>
              <a:t>10.252.010 personnes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 smtClean="0">
                <a:solidFill>
                  <a:srgbClr val="006666"/>
                </a:solidFill>
              </a:rPr>
              <a:t>11.431.406 personnes  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b="1" dirty="0" smtClean="0">
                <a:solidFill>
                  <a:srgbClr val="006666"/>
                </a:solidFill>
              </a:rPr>
              <a:t>11.783.485 personnes ?</a:t>
            </a:r>
            <a:endParaRPr lang="fr-BE" sz="36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sz="4000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400" b="1" i="1" dirty="0" err="1">
                <a:solidFill>
                  <a:srgbClr val="006666"/>
                </a:solidFill>
              </a:rPr>
              <a:t>Population</a:t>
            </a:r>
            <a:r>
              <a:rPr lang="fr-BE" sz="2400" b="1" i="1" dirty="0">
                <a:solidFill>
                  <a:srgbClr val="006666"/>
                </a:solidFill>
              </a:rPr>
              <a:t> globale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 algn="ctr">
              <a:spcBef>
                <a:spcPts val="0"/>
              </a:spcBef>
              <a:buNone/>
            </a:pPr>
            <a:r>
              <a:rPr lang="fr-BE" sz="6000" b="1" dirty="0" smtClean="0">
                <a:solidFill>
                  <a:srgbClr val="F79646">
                    <a:lumMod val="50000"/>
                  </a:srgbClr>
                </a:solidFill>
              </a:rPr>
              <a:t>En 2019</a:t>
            </a:r>
            <a:endParaRPr lang="fr-BE" sz="6000" b="1" dirty="0">
              <a:solidFill>
                <a:srgbClr val="F79646">
                  <a:lumMod val="50000"/>
                </a:srgbClr>
              </a:solidFill>
            </a:endParaRPr>
          </a:p>
          <a:p>
            <a:pPr marL="0" lvl="2" indent="0" algn="ctr">
              <a:spcBef>
                <a:spcPts val="0"/>
              </a:spcBef>
              <a:buNone/>
            </a:pPr>
            <a:endParaRPr lang="fr-BE" sz="20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fr-BE" sz="6000" b="1" i="1" dirty="0" smtClean="0">
                <a:solidFill>
                  <a:srgbClr val="F79646">
                    <a:lumMod val="50000"/>
                  </a:srgbClr>
                </a:solidFill>
              </a:rPr>
              <a:t>11.431.406</a:t>
            </a:r>
            <a:r>
              <a:rPr lang="fr-BE" sz="6000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 marL="0" lvl="2" indent="0">
              <a:spcBef>
                <a:spcPts val="0"/>
              </a:spcBef>
              <a:buNone/>
            </a:pPr>
            <a:endParaRPr lang="fr-BE" sz="2800" b="1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fr-BE" sz="4800" b="1" dirty="0" smtClean="0">
                <a:solidFill>
                  <a:srgbClr val="F79646">
                    <a:lumMod val="50000"/>
                  </a:srgbClr>
                </a:solidFill>
              </a:rPr>
              <a:t>personnes résident en Belgique</a:t>
            </a:r>
            <a:endParaRPr lang="fr-BE" sz="4800" b="1" dirty="0">
              <a:solidFill>
                <a:srgbClr val="F79646">
                  <a:lumMod val="50000"/>
                </a:srgbClr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13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fr-BE" b="1" dirty="0">
                <a:solidFill>
                  <a:srgbClr val="F79646">
                    <a:lumMod val="50000"/>
                  </a:srgbClr>
                </a:solidFill>
              </a:rPr>
              <a:t>POPULATION</a:t>
            </a:r>
            <a:br>
              <a:rPr lang="fr-BE" b="1" dirty="0">
                <a:solidFill>
                  <a:srgbClr val="F79646">
                    <a:lumMod val="50000"/>
                  </a:srgbClr>
                </a:solidFill>
              </a:rPr>
            </a:br>
            <a:r>
              <a:rPr lang="fr-BE" sz="2700" b="1" i="1" dirty="0" err="1" smtClean="0">
                <a:solidFill>
                  <a:srgbClr val="006666"/>
                </a:solidFill>
              </a:rPr>
              <a:t>Population</a:t>
            </a:r>
            <a:r>
              <a:rPr lang="fr-BE" sz="2700" b="1" i="1" dirty="0" smtClean="0">
                <a:solidFill>
                  <a:srgbClr val="006666"/>
                </a:solidFill>
              </a:rPr>
              <a:t> globale</a:t>
            </a:r>
            <a:endParaRPr lang="fr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sz="4000" b="1" dirty="0" smtClean="0">
                <a:solidFill>
                  <a:srgbClr val="006666"/>
                </a:solidFill>
              </a:rPr>
              <a:t>En 1995 : 10.130.574 </a:t>
            </a:r>
            <a:r>
              <a:rPr lang="fr-BE" sz="4000" b="1" dirty="0">
                <a:solidFill>
                  <a:srgbClr val="006666"/>
                </a:solidFill>
              </a:rPr>
              <a:t>habitants et </a:t>
            </a:r>
            <a:r>
              <a:rPr lang="fr-BE" sz="4000" b="1" dirty="0" smtClean="0">
                <a:solidFill>
                  <a:srgbClr val="006666"/>
                </a:solidFill>
              </a:rPr>
              <a:t>habitantes</a:t>
            </a:r>
          </a:p>
          <a:p>
            <a:pPr marL="0" indent="0">
              <a:buNone/>
            </a:pPr>
            <a:endParaRPr lang="fr-BE" sz="1200" dirty="0" smtClean="0"/>
          </a:p>
          <a:p>
            <a:pPr marL="0" indent="0" algn="ctr">
              <a:buNone/>
            </a:pPr>
            <a:r>
              <a:rPr lang="fr-BE" sz="4000" b="1" dirty="0" smtClean="0">
                <a:solidFill>
                  <a:srgbClr val="006666"/>
                </a:solidFill>
              </a:rPr>
              <a:t>En 2005 : 10.445.852 habitants et habitantes</a:t>
            </a:r>
          </a:p>
          <a:p>
            <a:pPr marL="0" indent="0">
              <a:buNone/>
            </a:pPr>
            <a:endParaRPr lang="fr-BE" sz="1600" dirty="0" smtClean="0"/>
          </a:p>
          <a:p>
            <a:pPr marL="0" indent="0" algn="ctr">
              <a:buNone/>
            </a:pPr>
            <a:r>
              <a:rPr lang="fr-BE" sz="4000" b="1" dirty="0" smtClean="0">
                <a:solidFill>
                  <a:srgbClr val="006666"/>
                </a:solidFill>
              </a:rPr>
              <a:t>En 2019 : 11.431.406 habitants et habitantes</a:t>
            </a:r>
          </a:p>
          <a:p>
            <a:pPr marL="0" indent="0">
              <a:buNone/>
            </a:pPr>
            <a:endParaRPr lang="fr-BE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BE" sz="1400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38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POPULATION</a:t>
            </a:r>
            <a:b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2700" b="1" i="1" dirty="0">
                <a:solidFill>
                  <a:srgbClr val="006666"/>
                </a:solidFill>
              </a:rPr>
              <a:t>FEMMES ET HOMMES</a:t>
            </a:r>
            <a:endParaRPr lang="fr-BE" dirty="0">
              <a:solidFill>
                <a:srgbClr val="006666"/>
              </a:solidFill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9722"/>
            <a:ext cx="6650809" cy="4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9632" y="6093939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 smtClean="0">
                <a:solidFill>
                  <a:srgbClr val="006666"/>
                </a:solidFill>
              </a:rPr>
              <a:t>Extrait de la Malette pédagogique « Vivre ensemble »  de Lire et Écrire asbl</a:t>
            </a:r>
            <a:endParaRPr lang="fr-BE" sz="11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5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POPULATION </a:t>
            </a:r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2700" b="1" i="1" dirty="0" smtClean="0">
                <a:solidFill>
                  <a:srgbClr val="006666"/>
                </a:solidFill>
              </a:rPr>
              <a:t>FEMMES </a:t>
            </a:r>
            <a:r>
              <a:rPr lang="fr-BE" sz="2700" b="1" i="1" dirty="0">
                <a:solidFill>
                  <a:srgbClr val="006666"/>
                </a:solidFill>
              </a:rPr>
              <a:t>ET HOMMES</a:t>
            </a:r>
            <a:endParaRPr lang="fr-BE" i="1" dirty="0">
              <a:solidFill>
                <a:srgbClr val="00666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28801"/>
            <a:ext cx="6191786" cy="42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9632" y="6093939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 smtClean="0">
                <a:solidFill>
                  <a:srgbClr val="006666"/>
                </a:solidFill>
              </a:rPr>
              <a:t>Extrait de la Malette pédagogique « Vivre ensemble »  de Lire et Écrire asbl</a:t>
            </a:r>
            <a:endParaRPr lang="fr-BE" sz="11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4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POPULATION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b="1" dirty="0" smtClean="0">
                <a:solidFill>
                  <a:srgbClr val="006666"/>
                </a:solidFill>
              </a:rPr>
              <a:t>En Belgique, des habitants et habitantes </a:t>
            </a:r>
            <a:r>
              <a:rPr lang="fr-BE" sz="2800" b="1" dirty="0" smtClean="0">
                <a:solidFill>
                  <a:srgbClr val="006666"/>
                </a:solidFill>
              </a:rPr>
              <a:t>:</a:t>
            </a:r>
          </a:p>
          <a:p>
            <a:pPr marL="0" indent="0">
              <a:buNone/>
            </a:pPr>
            <a:endParaRPr lang="fr-BE" sz="1600" b="1" dirty="0" smtClean="0">
              <a:solidFill>
                <a:srgbClr val="006666"/>
              </a:solidFill>
            </a:endParaRPr>
          </a:p>
          <a:p>
            <a:pPr marL="576000" lvl="1">
              <a:buFont typeface="Wingdings" panose="05000000000000000000" pitchFamily="2" charset="2"/>
              <a:buChar char="Ø"/>
            </a:pPr>
            <a:r>
              <a:rPr lang="fr-BE" sz="3200" b="1" dirty="0" smtClean="0">
                <a:solidFill>
                  <a:srgbClr val="006666"/>
                </a:solidFill>
              </a:rPr>
              <a:t> Parlent néerlandais : ils sont néerlandophones</a:t>
            </a:r>
          </a:p>
          <a:p>
            <a:pPr marL="576000" lvl="1">
              <a:buFont typeface="Wingdings" panose="05000000000000000000" pitchFamily="2" charset="2"/>
              <a:buChar char="Ø"/>
            </a:pPr>
            <a:endParaRPr lang="fr-BE" sz="1600" b="1" dirty="0" smtClean="0">
              <a:solidFill>
                <a:srgbClr val="006666"/>
              </a:solidFill>
            </a:endParaRPr>
          </a:p>
          <a:p>
            <a:pPr marL="576000" lvl="1">
              <a:buFont typeface="Wingdings" panose="05000000000000000000" pitchFamily="2" charset="2"/>
              <a:buChar char="Ø"/>
            </a:pPr>
            <a:r>
              <a:rPr lang="fr-BE" sz="3200" b="1" dirty="0" smtClean="0">
                <a:solidFill>
                  <a:srgbClr val="006666"/>
                </a:solidFill>
              </a:rPr>
              <a:t> Parlent français : ils sont francophones</a:t>
            </a:r>
          </a:p>
          <a:p>
            <a:pPr marL="576000" lvl="1">
              <a:buFont typeface="Wingdings" panose="05000000000000000000" pitchFamily="2" charset="2"/>
              <a:buChar char="Ø"/>
            </a:pPr>
            <a:endParaRPr lang="fr-BE" sz="1600" b="1" dirty="0" smtClean="0">
              <a:solidFill>
                <a:srgbClr val="006666"/>
              </a:solidFill>
            </a:endParaRPr>
          </a:p>
          <a:p>
            <a:pPr marL="576000" lvl="1">
              <a:buFont typeface="Wingdings" panose="05000000000000000000" pitchFamily="2" charset="2"/>
              <a:buChar char="Ø"/>
            </a:pPr>
            <a:r>
              <a:rPr lang="fr-BE" sz="3200" b="1" dirty="0" smtClean="0">
                <a:solidFill>
                  <a:srgbClr val="006666"/>
                </a:solidFill>
              </a:rPr>
              <a:t> Parlent allemand : ils sont germanophones</a:t>
            </a:r>
            <a:endParaRPr lang="fr-BE" sz="3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0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POPULATION</a:t>
            </a:r>
            <a:b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2700" b="1" i="1" dirty="0" smtClean="0">
                <a:solidFill>
                  <a:srgbClr val="006666"/>
                </a:solidFill>
              </a:rPr>
              <a:t>Francophones – Néerlandophones - Germanophones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36" y="1600200"/>
            <a:ext cx="67625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31640" y="6308725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i="1" dirty="0" smtClean="0">
                <a:solidFill>
                  <a:srgbClr val="006666"/>
                </a:solidFill>
              </a:rPr>
              <a:t>Extrait de la Malette pédagogique « Vivre ensemble »  de Lire et Écrire asbl</a:t>
            </a:r>
            <a:endParaRPr lang="fr-BE" sz="1100" b="1" i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0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311</Words>
  <Application>Microsoft Office PowerPoint</Application>
  <PresentationFormat>Affichage à l'écran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Thème Office</vt:lpstr>
      <vt:lpstr> Quelques repères démographiques </vt:lpstr>
      <vt:lpstr>Présentation PowerPoint</vt:lpstr>
      <vt:lpstr>POPULATION Population globale</vt:lpstr>
      <vt:lpstr>POPULATION Population globale</vt:lpstr>
      <vt:lpstr>POPULATION Population globale</vt:lpstr>
      <vt:lpstr>POPULATION FEMMES ET HOMMES</vt:lpstr>
      <vt:lpstr>POPULATION  FEMMES ET HOMMES</vt:lpstr>
      <vt:lpstr>POPULATION</vt:lpstr>
      <vt:lpstr>POPULATION Francophones – Néerlandophones - Germanophones</vt:lpstr>
      <vt:lpstr>POPULATION Francophones – Néerlandophones - Germanophones</vt:lpstr>
      <vt:lpstr>POPULATION Lieux d’habitation</vt:lpstr>
      <vt:lpstr>POPULATION Lieux d’habitation</vt:lpstr>
      <vt:lpstr>POPULATION Espérance de vie</vt:lpstr>
      <vt:lpstr>POPULATION Espérance de vie d’une femme</vt:lpstr>
      <vt:lpstr>POPULATION Espérance de vie d’une femme</vt:lpstr>
      <vt:lpstr>POPULATION Espérance de vie d’un homme</vt:lpstr>
      <vt:lpstr>POPULATION Espérance de vie d’un homme</vt:lpstr>
      <vt:lpstr>POPULATION Population étrangère</vt:lpstr>
      <vt:lpstr>POPULATION Population étrangère</vt:lpstr>
      <vt:lpstr>POPULATION Population étrangère</vt:lpstr>
      <vt:lpstr>POPULATION Population étrangère</vt:lpstr>
      <vt:lpstr>POPULATION Population étrangère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73</cp:revision>
  <dcterms:created xsi:type="dcterms:W3CDTF">2012-09-03T08:26:04Z</dcterms:created>
  <dcterms:modified xsi:type="dcterms:W3CDTF">2020-10-26T20:28:17Z</dcterms:modified>
</cp:coreProperties>
</file>