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9" r:id="rId3"/>
    <p:sldId id="269" r:id="rId4"/>
    <p:sldId id="268" r:id="rId5"/>
    <p:sldId id="266" r:id="rId6"/>
    <p:sldId id="313" r:id="rId7"/>
    <p:sldId id="263" r:id="rId8"/>
    <p:sldId id="264" r:id="rId9"/>
    <p:sldId id="312" r:id="rId10"/>
    <p:sldId id="314" r:id="rId11"/>
    <p:sldId id="280" r:id="rId12"/>
    <p:sldId id="284" r:id="rId13"/>
    <p:sldId id="298" r:id="rId14"/>
    <p:sldId id="299" r:id="rId15"/>
    <p:sldId id="281" r:id="rId16"/>
    <p:sldId id="273" r:id="rId17"/>
    <p:sldId id="274" r:id="rId18"/>
    <p:sldId id="289" r:id="rId19"/>
    <p:sldId id="271" r:id="rId20"/>
    <p:sldId id="292" r:id="rId21"/>
    <p:sldId id="288" r:id="rId22"/>
    <p:sldId id="272" r:id="rId23"/>
    <p:sldId id="285" r:id="rId24"/>
    <p:sldId id="287" r:id="rId25"/>
    <p:sldId id="294" r:id="rId26"/>
    <p:sldId id="293" r:id="rId27"/>
    <p:sldId id="295" r:id="rId28"/>
    <p:sldId id="286" r:id="rId29"/>
    <p:sldId id="282" r:id="rId30"/>
    <p:sldId id="296" r:id="rId31"/>
    <p:sldId id="283" r:id="rId32"/>
    <p:sldId id="301" r:id="rId33"/>
    <p:sldId id="261" r:id="rId34"/>
    <p:sldId id="302" r:id="rId35"/>
    <p:sldId id="303" r:id="rId36"/>
    <p:sldId id="305" r:id="rId37"/>
    <p:sldId id="307" r:id="rId38"/>
    <p:sldId id="309" r:id="rId39"/>
    <p:sldId id="306" r:id="rId40"/>
    <p:sldId id="260" r:id="rId41"/>
    <p:sldId id="308" r:id="rId42"/>
    <p:sldId id="317" r:id="rId43"/>
    <p:sldId id="318" r:id="rId44"/>
    <p:sldId id="315" r:id="rId45"/>
    <p:sldId id="316"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7" d="100"/>
          <a:sy n="107" d="100"/>
        </p:scale>
        <p:origin x="-10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06/09/2016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06/09/2016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06/09/2016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06/09/2016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06/09/2016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06/09/2016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06/09/2016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06/09/2016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06/09/2016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99017" y="548680"/>
            <a:ext cx="7772400" cy="1470025"/>
          </a:xfrm>
        </p:spPr>
        <p:txBody>
          <a:bodyPr/>
          <a:lstStyle/>
          <a:p>
            <a:r>
              <a:rPr lang="fr-BE" b="1" dirty="0">
                <a:solidFill>
                  <a:schemeClr val="accent6">
                    <a:lumMod val="50000"/>
                  </a:schemeClr>
                </a:solidFill>
              </a:rPr>
              <a:t>DIAPORAMA</a:t>
            </a:r>
            <a:endParaRPr lang="fr-BE" dirty="0">
              <a:solidFill>
                <a:schemeClr val="accent6">
                  <a:lumMod val="50000"/>
                </a:schemeClr>
              </a:solidFill>
            </a:endParaRPr>
          </a:p>
        </p:txBody>
      </p:sp>
      <p:sp>
        <p:nvSpPr>
          <p:cNvPr id="3" name="Sous-titre 2"/>
          <p:cNvSpPr>
            <a:spLocks noGrp="1"/>
          </p:cNvSpPr>
          <p:nvPr>
            <p:ph type="subTitle" idx="1"/>
          </p:nvPr>
        </p:nvSpPr>
        <p:spPr>
          <a:xfrm>
            <a:off x="611560" y="1988840"/>
            <a:ext cx="7776864" cy="3456384"/>
          </a:xfrm>
        </p:spPr>
        <p:txBody>
          <a:bodyPr/>
          <a:lstStyle/>
          <a:p>
            <a:r>
              <a:rPr lang="fr-BE" sz="4000" b="1" i="1" dirty="0" smtClean="0">
                <a:solidFill>
                  <a:srgbClr val="006666"/>
                </a:solidFill>
              </a:rPr>
              <a:t>Quelques repères géopolitiques,  </a:t>
            </a:r>
            <a:r>
              <a:rPr lang="fr-BE" sz="4000" b="1" i="1" dirty="0" smtClean="0">
                <a:solidFill>
                  <a:srgbClr val="006666"/>
                </a:solidFill>
              </a:rPr>
              <a:t>démographiques et politiques</a:t>
            </a:r>
          </a:p>
          <a:p>
            <a:endParaRPr lang="fr-BE" sz="2400" b="1" i="1" dirty="0" smtClean="0">
              <a:solidFill>
                <a:srgbClr val="006666"/>
              </a:solidFill>
            </a:endParaRPr>
          </a:p>
          <a:p>
            <a:r>
              <a:rPr lang="fr-BE" sz="2400" b="1" i="1" dirty="0" smtClean="0">
                <a:solidFill>
                  <a:srgbClr val="006666"/>
                </a:solidFill>
              </a:rPr>
              <a:t>Diaporama </a:t>
            </a:r>
            <a:r>
              <a:rPr lang="fr-BE" sz="2400" b="1" i="1" dirty="0">
                <a:solidFill>
                  <a:srgbClr val="006666"/>
                </a:solidFill>
              </a:rPr>
              <a:t>réalisé par le DISCRI dans le cadre de la </a:t>
            </a:r>
            <a:r>
              <a:rPr lang="fr-BE" sz="2400" b="1" i="1" dirty="0" smtClean="0">
                <a:solidFill>
                  <a:srgbClr val="006666"/>
                </a:solidFill>
              </a:rPr>
              <a:t>Séance formative n°8 des AOC :</a:t>
            </a:r>
            <a:endParaRPr lang="fr-BE" sz="1600" b="1" dirty="0">
              <a:solidFill>
                <a:srgbClr val="006666"/>
              </a:solidFill>
            </a:endParaRPr>
          </a:p>
          <a:p>
            <a:endParaRPr lang="fr-BE" sz="1600" b="1" i="1" dirty="0" smtClean="0">
              <a:solidFill>
                <a:schemeClr val="accent6">
                  <a:lumMod val="50000"/>
                </a:schemeClr>
              </a:solidFill>
            </a:endParaRPr>
          </a:p>
          <a:p>
            <a:r>
              <a:rPr lang="fr-BE" sz="1600" b="1" i="1" dirty="0" smtClean="0">
                <a:solidFill>
                  <a:schemeClr val="accent6">
                    <a:lumMod val="50000"/>
                  </a:schemeClr>
                </a:solidFill>
              </a:rPr>
              <a:t>Juillet </a:t>
            </a:r>
            <a:r>
              <a:rPr lang="fr-BE" sz="1600" b="1" i="1" dirty="0" smtClean="0">
                <a:solidFill>
                  <a:schemeClr val="accent6">
                    <a:lumMod val="50000"/>
                  </a:schemeClr>
                </a:solidFill>
              </a:rPr>
              <a:t>2016</a:t>
            </a:r>
            <a:endParaRPr lang="fr-BE" sz="1600" b="1" i="1" dirty="0">
              <a:solidFill>
                <a:schemeClr val="accent6">
                  <a:lumMod val="50000"/>
                </a:schemeClr>
              </a:solidFill>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45224"/>
            <a:ext cx="792088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94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solidFill>
                  <a:schemeClr val="accent6">
                    <a:lumMod val="50000"/>
                  </a:schemeClr>
                </a:solidFill>
              </a:rPr>
              <a:t>Les Communes</a:t>
            </a:r>
            <a:endParaRPr lang="fr-BE" b="1" dirty="0">
              <a:solidFill>
                <a:schemeClr val="accent6">
                  <a:lumMod val="50000"/>
                </a:scheme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5947777" cy="442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99592" y="5877272"/>
            <a:ext cx="7344816" cy="400110"/>
          </a:xfrm>
          <a:prstGeom prst="rect">
            <a:avLst/>
          </a:prstGeom>
          <a:noFill/>
        </p:spPr>
        <p:txBody>
          <a:bodyPr wrap="square" rtlCol="0">
            <a:spAutoFit/>
          </a:bodyPr>
          <a:lstStyle/>
          <a:p>
            <a:r>
              <a:rPr lang="fr-BE" sz="2000" b="1" dirty="0" smtClean="0">
                <a:solidFill>
                  <a:schemeClr val="accent6">
                    <a:lumMod val="50000"/>
                  </a:schemeClr>
                </a:solidFill>
              </a:rPr>
              <a:t>En Wallonie, il y a 262 communes</a:t>
            </a:r>
            <a:endParaRPr lang="fr-BE" sz="2000" b="1" dirty="0">
              <a:solidFill>
                <a:schemeClr val="accent6">
                  <a:lumMod val="50000"/>
                </a:schemeClr>
              </a:solidFill>
            </a:endParaRPr>
          </a:p>
        </p:txBody>
      </p:sp>
    </p:spTree>
    <p:extLst>
      <p:ext uri="{BB962C8B-B14F-4D97-AF65-F5344CB8AC3E}">
        <p14:creationId xmlns:p14="http://schemas.microsoft.com/office/powerpoint/2010/main" val="132109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pPr marL="0" indent="0" algn="ctr">
              <a:buNone/>
            </a:pPr>
            <a:endParaRPr lang="fr-BE" sz="4400" b="1" dirty="0" smtClean="0">
              <a:solidFill>
                <a:srgbClr val="006666"/>
              </a:solidFill>
            </a:endParaRPr>
          </a:p>
          <a:p>
            <a:pPr marL="0" indent="0" algn="ctr">
              <a:buNone/>
            </a:pPr>
            <a:endParaRPr lang="fr-BE" sz="2000" b="1" dirty="0">
              <a:solidFill>
                <a:srgbClr val="006666"/>
              </a:solidFill>
            </a:endParaRPr>
          </a:p>
          <a:p>
            <a:pPr marL="0" indent="0" algn="ctr">
              <a:buNone/>
            </a:pPr>
            <a:r>
              <a:rPr lang="fr-BE" sz="5400" b="1" dirty="0" smtClean="0">
                <a:solidFill>
                  <a:srgbClr val="006666"/>
                </a:solidFill>
              </a:rPr>
              <a:t>REPÈRES</a:t>
            </a:r>
          </a:p>
          <a:p>
            <a:pPr marL="0" indent="0" algn="ctr">
              <a:buNone/>
            </a:pPr>
            <a:r>
              <a:rPr lang="fr-BE" sz="5400" b="1" dirty="0" smtClean="0">
                <a:solidFill>
                  <a:srgbClr val="006666"/>
                </a:solidFill>
              </a:rPr>
              <a:t> DÉMOGRAPHIQUES</a:t>
            </a:r>
            <a:endParaRPr lang="fr-BE" sz="5400" b="1" dirty="0">
              <a:solidFill>
                <a:srgbClr val="006666"/>
              </a:solidFill>
            </a:endParaRPr>
          </a:p>
        </p:txBody>
      </p:sp>
    </p:spTree>
    <p:extLst>
      <p:ext uri="{BB962C8B-B14F-4D97-AF65-F5344CB8AC3E}">
        <p14:creationId xmlns:p14="http://schemas.microsoft.com/office/powerpoint/2010/main" val="1489304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BE" dirty="0" smtClean="0"/>
          </a:p>
          <a:p>
            <a:pPr marL="0" indent="0" algn="ctr">
              <a:buNone/>
            </a:pPr>
            <a:endParaRPr lang="fr-BE" dirty="0"/>
          </a:p>
          <a:p>
            <a:pPr marL="0" indent="0" algn="ctr">
              <a:buNone/>
            </a:pPr>
            <a:r>
              <a:rPr lang="fr-BE" sz="4800" b="1" i="1" dirty="0" smtClean="0">
                <a:solidFill>
                  <a:schemeClr val="accent6">
                    <a:lumMod val="50000"/>
                  </a:schemeClr>
                </a:solidFill>
              </a:rPr>
              <a:t>LE QUIZ DÉMOGRAPHIQUE </a:t>
            </a:r>
            <a:endParaRPr lang="fr-BE" sz="4800" b="1" i="1" dirty="0">
              <a:solidFill>
                <a:schemeClr val="accent6">
                  <a:lumMod val="50000"/>
                </a:schemeClr>
              </a:solidFill>
            </a:endParaRPr>
          </a:p>
        </p:txBody>
      </p:sp>
      <p:sp>
        <p:nvSpPr>
          <p:cNvPr id="4" name="Titre 3"/>
          <p:cNvSpPr>
            <a:spLocks noGrp="1"/>
          </p:cNvSpPr>
          <p:nvPr>
            <p:ph type="title"/>
          </p:nvPr>
        </p:nvSpPr>
        <p:spPr/>
        <p:txBody>
          <a:bodyPr/>
          <a:lstStyle/>
          <a:p>
            <a:endParaRPr lang="fr-BE"/>
          </a:p>
        </p:txBody>
      </p:sp>
    </p:spTree>
    <p:extLst>
      <p:ext uri="{BB962C8B-B14F-4D97-AF65-F5344CB8AC3E}">
        <p14:creationId xmlns:p14="http://schemas.microsoft.com/office/powerpoint/2010/main" val="2971186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err="1">
                <a:solidFill>
                  <a:srgbClr val="006666"/>
                </a:solidFill>
              </a:rPr>
              <a:t>Population</a:t>
            </a:r>
            <a:r>
              <a:rPr lang="fr-BE" sz="2400" b="1" i="1" dirty="0">
                <a:solidFill>
                  <a:srgbClr val="006666"/>
                </a:solidFill>
              </a:rPr>
              <a:t> globale</a:t>
            </a:r>
            <a:endParaRPr lang="fr-BE" dirty="0"/>
          </a:p>
        </p:txBody>
      </p:sp>
      <p:sp>
        <p:nvSpPr>
          <p:cNvPr id="3" name="Espace réservé du contenu 2"/>
          <p:cNvSpPr>
            <a:spLocks noGrp="1"/>
          </p:cNvSpPr>
          <p:nvPr>
            <p:ph idx="1"/>
          </p:nvPr>
        </p:nvSpPr>
        <p:spPr/>
        <p:txBody>
          <a:bodyPr/>
          <a:lstStyle/>
          <a:p>
            <a:pPr marL="0" indent="0">
              <a:buNone/>
            </a:pPr>
            <a:r>
              <a:rPr lang="fr-BE" sz="3600" b="1" dirty="0" smtClean="0">
                <a:solidFill>
                  <a:srgbClr val="006666"/>
                </a:solidFill>
              </a:rPr>
              <a:t>En 2015, combien de personnes résident en Belgique ? </a:t>
            </a:r>
          </a:p>
          <a:p>
            <a:pPr marL="0" indent="0">
              <a:buNone/>
            </a:pPr>
            <a:endParaRPr lang="fr-BE" sz="1800" dirty="0"/>
          </a:p>
          <a:p>
            <a:pPr lvl="1">
              <a:buFont typeface="Wingdings" panose="05000000000000000000" pitchFamily="2" charset="2"/>
              <a:buChar char="Ø"/>
            </a:pPr>
            <a:r>
              <a:rPr lang="fr-BE" sz="3600" b="1" dirty="0" smtClean="0">
                <a:solidFill>
                  <a:srgbClr val="006666"/>
                </a:solidFill>
              </a:rPr>
              <a:t>10.252.010 personnes ?</a:t>
            </a:r>
          </a:p>
          <a:p>
            <a:pPr lvl="1">
              <a:buFont typeface="Wingdings" panose="05000000000000000000" pitchFamily="2" charset="2"/>
              <a:buChar char="Ø"/>
            </a:pPr>
            <a:endParaRPr lang="fr-BE" sz="2400" dirty="0" smtClean="0"/>
          </a:p>
          <a:p>
            <a:pPr lvl="1">
              <a:buFont typeface="Wingdings" panose="05000000000000000000" pitchFamily="2" charset="2"/>
              <a:buChar char="Ø"/>
            </a:pPr>
            <a:r>
              <a:rPr lang="fr-BE" sz="3600" b="1" dirty="0" smtClean="0">
                <a:solidFill>
                  <a:srgbClr val="006666"/>
                </a:solidFill>
              </a:rPr>
              <a:t>11.209.044 personnes  ?</a:t>
            </a:r>
          </a:p>
          <a:p>
            <a:pPr lvl="1">
              <a:buFont typeface="Wingdings" panose="05000000000000000000" pitchFamily="2" charset="2"/>
              <a:buChar char="Ø"/>
            </a:pPr>
            <a:endParaRPr lang="fr-BE" sz="2400" dirty="0" smtClean="0"/>
          </a:p>
          <a:p>
            <a:pPr lvl="1">
              <a:buFont typeface="Wingdings" panose="05000000000000000000" pitchFamily="2" charset="2"/>
              <a:buChar char="Ø"/>
            </a:pPr>
            <a:r>
              <a:rPr lang="fr-BE" sz="3600" b="1" dirty="0" smtClean="0">
                <a:solidFill>
                  <a:srgbClr val="006666"/>
                </a:solidFill>
              </a:rPr>
              <a:t>11.783.485 personnes ?</a:t>
            </a:r>
            <a:endParaRPr lang="fr-BE" sz="3600" b="1" dirty="0">
              <a:solidFill>
                <a:srgbClr val="006666"/>
              </a:solidFill>
            </a:endParaRPr>
          </a:p>
        </p:txBody>
      </p:sp>
    </p:spTree>
    <p:extLst>
      <p:ext uri="{BB962C8B-B14F-4D97-AF65-F5344CB8AC3E}">
        <p14:creationId xmlns:p14="http://schemas.microsoft.com/office/powerpoint/2010/main" val="934551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err="1">
                <a:solidFill>
                  <a:srgbClr val="006666"/>
                </a:solidFill>
              </a:rPr>
              <a:t>Population</a:t>
            </a:r>
            <a:r>
              <a:rPr lang="fr-BE" sz="2400" b="1" i="1" dirty="0">
                <a:solidFill>
                  <a:srgbClr val="006666"/>
                </a:solidFill>
              </a:rPr>
              <a:t> globale</a:t>
            </a:r>
            <a:endParaRPr lang="fr-BE" dirty="0"/>
          </a:p>
        </p:txBody>
      </p:sp>
      <p:sp>
        <p:nvSpPr>
          <p:cNvPr id="3" name="Espace réservé du contenu 2"/>
          <p:cNvSpPr>
            <a:spLocks noGrp="1"/>
          </p:cNvSpPr>
          <p:nvPr>
            <p:ph idx="1"/>
          </p:nvPr>
        </p:nvSpPr>
        <p:spPr/>
        <p:txBody>
          <a:bodyPr/>
          <a:lstStyle/>
          <a:p>
            <a:pPr marL="0" lvl="2" indent="0" algn="ctr">
              <a:spcBef>
                <a:spcPts val="0"/>
              </a:spcBef>
              <a:buNone/>
            </a:pPr>
            <a:r>
              <a:rPr lang="fr-BE" sz="6000" b="1" dirty="0" smtClean="0">
                <a:solidFill>
                  <a:srgbClr val="F79646">
                    <a:lumMod val="50000"/>
                  </a:srgbClr>
                </a:solidFill>
              </a:rPr>
              <a:t>En 2015</a:t>
            </a:r>
            <a:endParaRPr lang="fr-BE" sz="6000" b="1" dirty="0">
              <a:solidFill>
                <a:srgbClr val="F79646">
                  <a:lumMod val="50000"/>
                </a:srgbClr>
              </a:solidFill>
            </a:endParaRPr>
          </a:p>
          <a:p>
            <a:pPr marL="0" lvl="2" indent="0" algn="ctr">
              <a:spcBef>
                <a:spcPts val="0"/>
              </a:spcBef>
              <a:buNone/>
            </a:pPr>
            <a:endParaRPr lang="fr-BE" sz="2000" b="1" dirty="0" smtClean="0">
              <a:solidFill>
                <a:srgbClr val="F79646">
                  <a:lumMod val="50000"/>
                </a:srgbClr>
              </a:solidFill>
            </a:endParaRPr>
          </a:p>
          <a:p>
            <a:pPr marL="0" lvl="2" indent="0" algn="ctr">
              <a:spcBef>
                <a:spcPts val="0"/>
              </a:spcBef>
              <a:buNone/>
            </a:pPr>
            <a:r>
              <a:rPr lang="fr-BE" sz="6000" b="1" i="1" dirty="0" smtClean="0">
                <a:solidFill>
                  <a:srgbClr val="F79646">
                    <a:lumMod val="50000"/>
                  </a:srgbClr>
                </a:solidFill>
              </a:rPr>
              <a:t>11.209.044</a:t>
            </a:r>
            <a:r>
              <a:rPr lang="fr-BE" sz="6000" b="1" dirty="0" smtClean="0">
                <a:solidFill>
                  <a:srgbClr val="F79646">
                    <a:lumMod val="50000"/>
                  </a:srgbClr>
                </a:solidFill>
              </a:rPr>
              <a:t> </a:t>
            </a:r>
          </a:p>
          <a:p>
            <a:pPr marL="0" lvl="2" indent="0">
              <a:spcBef>
                <a:spcPts val="0"/>
              </a:spcBef>
              <a:buNone/>
            </a:pPr>
            <a:endParaRPr lang="fr-BE" sz="2800" b="1" dirty="0" smtClean="0">
              <a:solidFill>
                <a:srgbClr val="F79646">
                  <a:lumMod val="50000"/>
                </a:srgbClr>
              </a:solidFill>
            </a:endParaRPr>
          </a:p>
          <a:p>
            <a:pPr marL="0" lvl="2" indent="0" algn="ctr">
              <a:spcBef>
                <a:spcPts val="0"/>
              </a:spcBef>
              <a:buNone/>
            </a:pPr>
            <a:r>
              <a:rPr lang="fr-BE" sz="4800" b="1" dirty="0" smtClean="0">
                <a:solidFill>
                  <a:srgbClr val="F79646">
                    <a:lumMod val="50000"/>
                  </a:srgbClr>
                </a:solidFill>
              </a:rPr>
              <a:t>personnes résident en Belgique</a:t>
            </a:r>
            <a:endParaRPr lang="fr-BE" sz="4800" b="1" dirty="0">
              <a:solidFill>
                <a:srgbClr val="F79646">
                  <a:lumMod val="50000"/>
                </a:srgbClr>
              </a:solidFill>
            </a:endParaRPr>
          </a:p>
          <a:p>
            <a:endParaRPr lang="fr-BE" dirty="0"/>
          </a:p>
        </p:txBody>
      </p:sp>
    </p:spTree>
    <p:extLst>
      <p:ext uri="{BB962C8B-B14F-4D97-AF65-F5344CB8AC3E}">
        <p14:creationId xmlns:p14="http://schemas.microsoft.com/office/powerpoint/2010/main" val="283132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084982"/>
          </a:xfrm>
        </p:spPr>
        <p:txBody>
          <a:bodyPr>
            <a:normAutofit fontScale="90000"/>
          </a:bodyPr>
          <a:lstStyle/>
          <a:p>
            <a:r>
              <a:rPr lang="fr-BE" b="1" dirty="0">
                <a:solidFill>
                  <a:srgbClr val="F79646">
                    <a:lumMod val="50000"/>
                  </a:srgbClr>
                </a:solidFill>
              </a:rPr>
              <a:t>POPULATION</a:t>
            </a:r>
            <a:br>
              <a:rPr lang="fr-BE" b="1" dirty="0">
                <a:solidFill>
                  <a:srgbClr val="F79646">
                    <a:lumMod val="50000"/>
                  </a:srgbClr>
                </a:solidFill>
              </a:rPr>
            </a:br>
            <a:r>
              <a:rPr lang="fr-BE" sz="2700" b="1" i="1" dirty="0" err="1" smtClean="0">
                <a:solidFill>
                  <a:srgbClr val="006666"/>
                </a:solidFill>
              </a:rPr>
              <a:t>Population</a:t>
            </a:r>
            <a:r>
              <a:rPr lang="fr-BE" sz="2700" b="1" i="1" dirty="0" smtClean="0">
                <a:solidFill>
                  <a:srgbClr val="006666"/>
                </a:solidFill>
              </a:rPr>
              <a:t> globale</a:t>
            </a:r>
            <a:endParaRPr lang="fr-BE" dirty="0">
              <a:solidFill>
                <a:schemeClr val="accent6">
                  <a:lumMod val="50000"/>
                </a:schemeClr>
              </a:solidFill>
            </a:endParaRPr>
          </a:p>
        </p:txBody>
      </p:sp>
      <p:sp>
        <p:nvSpPr>
          <p:cNvPr id="3" name="Espace réservé du contenu 2"/>
          <p:cNvSpPr>
            <a:spLocks noGrp="1"/>
          </p:cNvSpPr>
          <p:nvPr>
            <p:ph idx="1"/>
          </p:nvPr>
        </p:nvSpPr>
        <p:spPr/>
        <p:txBody>
          <a:bodyPr/>
          <a:lstStyle/>
          <a:p>
            <a:pPr marL="0" indent="0" algn="ctr">
              <a:buNone/>
            </a:pPr>
            <a:r>
              <a:rPr lang="fr-BE" sz="4000" b="1" dirty="0" smtClean="0">
                <a:solidFill>
                  <a:srgbClr val="006666"/>
                </a:solidFill>
              </a:rPr>
              <a:t>En 1995 : 10.130.574 </a:t>
            </a:r>
            <a:r>
              <a:rPr lang="fr-BE" sz="4000" b="1" dirty="0">
                <a:solidFill>
                  <a:srgbClr val="006666"/>
                </a:solidFill>
              </a:rPr>
              <a:t>habitants et </a:t>
            </a:r>
            <a:r>
              <a:rPr lang="fr-BE" sz="4000" b="1" dirty="0" smtClean="0">
                <a:solidFill>
                  <a:srgbClr val="006666"/>
                </a:solidFill>
              </a:rPr>
              <a:t>habitantes</a:t>
            </a:r>
          </a:p>
          <a:p>
            <a:pPr marL="0" indent="0">
              <a:buNone/>
            </a:pPr>
            <a:endParaRPr lang="fr-BE" sz="1200" dirty="0" smtClean="0"/>
          </a:p>
          <a:p>
            <a:pPr marL="0" indent="0" algn="ctr">
              <a:buNone/>
            </a:pPr>
            <a:r>
              <a:rPr lang="fr-BE" sz="4000" b="1" dirty="0" smtClean="0">
                <a:solidFill>
                  <a:srgbClr val="006666"/>
                </a:solidFill>
              </a:rPr>
              <a:t>En 2005 : 10.445.852 habitants et habitantes</a:t>
            </a:r>
          </a:p>
          <a:p>
            <a:pPr marL="0" indent="0">
              <a:buNone/>
            </a:pPr>
            <a:endParaRPr lang="fr-BE" sz="1600" dirty="0" smtClean="0"/>
          </a:p>
          <a:p>
            <a:pPr marL="0" indent="0" algn="ctr">
              <a:buNone/>
            </a:pPr>
            <a:r>
              <a:rPr lang="fr-BE" sz="4000" b="1" dirty="0" smtClean="0">
                <a:solidFill>
                  <a:srgbClr val="006666"/>
                </a:solidFill>
              </a:rPr>
              <a:t>En 2015 : 11.209.044 habitants et habitantes</a:t>
            </a:r>
          </a:p>
          <a:p>
            <a:pPr marL="0" indent="0">
              <a:buNone/>
            </a:pPr>
            <a:endParaRPr lang="fr-BE" sz="1800" dirty="0" smtClean="0"/>
          </a:p>
          <a:p>
            <a:pPr lvl="1">
              <a:buFont typeface="Wingdings" panose="05000000000000000000" pitchFamily="2" charset="2"/>
              <a:buChar char="Ø"/>
            </a:pPr>
            <a:endParaRPr lang="fr-BE" sz="1400" dirty="0"/>
          </a:p>
          <a:p>
            <a:pPr marL="0" indent="0">
              <a:buNone/>
            </a:pPr>
            <a:endParaRPr lang="fr-BE" dirty="0"/>
          </a:p>
        </p:txBody>
      </p:sp>
    </p:spTree>
    <p:extLst>
      <p:ext uri="{BB962C8B-B14F-4D97-AF65-F5344CB8AC3E}">
        <p14:creationId xmlns:p14="http://schemas.microsoft.com/office/powerpoint/2010/main" val="873850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solidFill>
                  <a:schemeClr val="accent6">
                    <a:lumMod val="50000"/>
                  </a:schemeClr>
                </a:solidFill>
              </a:rPr>
              <a:t>POPULATION</a:t>
            </a:r>
            <a:br>
              <a:rPr lang="fr-BE" b="1" dirty="0" smtClean="0">
                <a:solidFill>
                  <a:schemeClr val="accent6">
                    <a:lumMod val="50000"/>
                  </a:schemeClr>
                </a:solidFill>
              </a:rPr>
            </a:br>
            <a:r>
              <a:rPr lang="fr-BE" sz="2700" b="1" i="1" dirty="0">
                <a:solidFill>
                  <a:srgbClr val="006666"/>
                </a:solidFill>
              </a:rPr>
              <a:t>FEMMES ET HOMMES</a:t>
            </a:r>
            <a:endParaRPr lang="fr-BE" dirty="0">
              <a:solidFill>
                <a:srgbClr val="006666"/>
              </a:solidFill>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69722"/>
            <a:ext cx="6650809" cy="441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331640" y="6237312"/>
            <a:ext cx="5976664" cy="261610"/>
          </a:xfrm>
          <a:prstGeom prst="rect">
            <a:avLst/>
          </a:prstGeom>
          <a:noFill/>
        </p:spPr>
        <p:txBody>
          <a:bodyPr wrap="square" rtlCol="0">
            <a:spAutoFit/>
          </a:bodyPr>
          <a:lstStyle/>
          <a:p>
            <a:r>
              <a:rPr lang="fr-BE" sz="1100" b="1" i="1" dirty="0" smtClean="0">
                <a:solidFill>
                  <a:srgbClr val="006666"/>
                </a:solidFill>
              </a:rPr>
              <a:t>Extrait de la Malette pédagogique « Vivre ensemble «  de Lire et Écrire asbl</a:t>
            </a:r>
            <a:endParaRPr lang="fr-BE" sz="1100" b="1" i="1" dirty="0">
              <a:solidFill>
                <a:srgbClr val="006666"/>
              </a:solidFill>
            </a:endParaRPr>
          </a:p>
        </p:txBody>
      </p:sp>
    </p:spTree>
    <p:extLst>
      <p:ext uri="{BB962C8B-B14F-4D97-AF65-F5344CB8AC3E}">
        <p14:creationId xmlns:p14="http://schemas.microsoft.com/office/powerpoint/2010/main" val="337985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a:solidFill>
                  <a:schemeClr val="accent6">
                    <a:lumMod val="50000"/>
                  </a:schemeClr>
                </a:solidFill>
              </a:rPr>
              <a:t>POPULATION </a:t>
            </a:r>
            <a:r>
              <a:rPr lang="fr-BE" b="1" dirty="0" smtClean="0">
                <a:solidFill>
                  <a:schemeClr val="accent6">
                    <a:lumMod val="50000"/>
                  </a:schemeClr>
                </a:solidFill>
              </a:rPr>
              <a:t/>
            </a:r>
            <a:br>
              <a:rPr lang="fr-BE" b="1" dirty="0" smtClean="0">
                <a:solidFill>
                  <a:schemeClr val="accent6">
                    <a:lumMod val="50000"/>
                  </a:schemeClr>
                </a:solidFill>
              </a:rPr>
            </a:br>
            <a:r>
              <a:rPr lang="fr-BE" sz="2700" b="1" i="1" dirty="0" smtClean="0">
                <a:solidFill>
                  <a:srgbClr val="006666"/>
                </a:solidFill>
              </a:rPr>
              <a:t>FEMMES </a:t>
            </a:r>
            <a:r>
              <a:rPr lang="fr-BE" sz="2700" b="1" i="1" dirty="0">
                <a:solidFill>
                  <a:srgbClr val="006666"/>
                </a:solidFill>
              </a:rPr>
              <a:t>ET HOMMES</a:t>
            </a:r>
            <a:endParaRPr lang="fr-BE" i="1" dirty="0">
              <a:solidFill>
                <a:srgbClr val="006666"/>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628801"/>
            <a:ext cx="6191786" cy="42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259632" y="6093939"/>
            <a:ext cx="5976664" cy="261610"/>
          </a:xfrm>
          <a:prstGeom prst="rect">
            <a:avLst/>
          </a:prstGeom>
          <a:noFill/>
        </p:spPr>
        <p:txBody>
          <a:bodyPr wrap="square" rtlCol="0">
            <a:spAutoFit/>
          </a:bodyPr>
          <a:lstStyle/>
          <a:p>
            <a:r>
              <a:rPr lang="fr-BE" sz="1100" b="1" i="1" dirty="0" smtClean="0">
                <a:solidFill>
                  <a:srgbClr val="006666"/>
                </a:solidFill>
              </a:rPr>
              <a:t>Extrait de la Malette pédagogique « Vivre ensemble «  de Lire et Écrire asbl</a:t>
            </a:r>
            <a:endParaRPr lang="fr-BE" sz="1100" b="1" i="1" dirty="0">
              <a:solidFill>
                <a:srgbClr val="006666"/>
              </a:solidFill>
            </a:endParaRPr>
          </a:p>
        </p:txBody>
      </p:sp>
    </p:spTree>
    <p:extLst>
      <p:ext uri="{BB962C8B-B14F-4D97-AF65-F5344CB8AC3E}">
        <p14:creationId xmlns:p14="http://schemas.microsoft.com/office/powerpoint/2010/main" val="4257847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a:solidFill>
                  <a:schemeClr val="accent6">
                    <a:lumMod val="50000"/>
                  </a:schemeClr>
                </a:solidFill>
              </a:rPr>
              <a:t>POPULATION</a:t>
            </a:r>
            <a:endParaRPr lang="fr-BE" dirty="0"/>
          </a:p>
        </p:txBody>
      </p:sp>
      <p:sp>
        <p:nvSpPr>
          <p:cNvPr id="3" name="Espace réservé du contenu 2"/>
          <p:cNvSpPr>
            <a:spLocks noGrp="1"/>
          </p:cNvSpPr>
          <p:nvPr>
            <p:ph idx="1"/>
          </p:nvPr>
        </p:nvSpPr>
        <p:spPr>
          <a:xfrm>
            <a:off x="251520" y="1600200"/>
            <a:ext cx="8784976" cy="4525963"/>
          </a:xfrm>
        </p:spPr>
        <p:txBody>
          <a:bodyPr/>
          <a:lstStyle/>
          <a:p>
            <a:pPr marL="0" indent="0">
              <a:buNone/>
            </a:pPr>
            <a:endParaRPr lang="fr-BE" dirty="0" smtClean="0"/>
          </a:p>
          <a:p>
            <a:pPr marL="0" indent="0">
              <a:buNone/>
            </a:pPr>
            <a:r>
              <a:rPr lang="fr-BE" b="1" dirty="0" smtClean="0">
                <a:solidFill>
                  <a:srgbClr val="006666"/>
                </a:solidFill>
              </a:rPr>
              <a:t>En Belgique, des habitants et habitantes </a:t>
            </a:r>
            <a:r>
              <a:rPr lang="fr-BE" sz="2800" b="1" dirty="0" smtClean="0">
                <a:solidFill>
                  <a:srgbClr val="006666"/>
                </a:solidFill>
              </a:rPr>
              <a:t>:</a:t>
            </a:r>
          </a:p>
          <a:p>
            <a:pPr marL="0" indent="0">
              <a:buNone/>
            </a:pPr>
            <a:endParaRPr lang="fr-BE" sz="1600" b="1" dirty="0" smtClean="0">
              <a:solidFill>
                <a:srgbClr val="006666"/>
              </a:solidFill>
            </a:endParaRPr>
          </a:p>
          <a:p>
            <a:pPr marL="576000" lvl="1">
              <a:buFont typeface="Wingdings" panose="05000000000000000000" pitchFamily="2" charset="2"/>
              <a:buChar char="Ø"/>
            </a:pPr>
            <a:r>
              <a:rPr lang="fr-BE" b="1" dirty="0" smtClean="0">
                <a:solidFill>
                  <a:srgbClr val="006666"/>
                </a:solidFill>
              </a:rPr>
              <a:t> </a:t>
            </a:r>
            <a:r>
              <a:rPr lang="fr-BE" sz="3200" b="1" dirty="0" smtClean="0">
                <a:solidFill>
                  <a:srgbClr val="006666"/>
                </a:solidFill>
              </a:rPr>
              <a:t>Parlent néerlandais : ils sont néerlandophones</a:t>
            </a:r>
          </a:p>
          <a:p>
            <a:pPr marL="576000" lvl="1">
              <a:buFont typeface="Wingdings" panose="05000000000000000000" pitchFamily="2" charset="2"/>
              <a:buChar char="Ø"/>
            </a:pPr>
            <a:endParaRPr lang="fr-BE" sz="1600" b="1" dirty="0" smtClean="0">
              <a:solidFill>
                <a:srgbClr val="006666"/>
              </a:solidFill>
            </a:endParaRPr>
          </a:p>
          <a:p>
            <a:pPr marL="576000" lvl="1">
              <a:buFont typeface="Wingdings" panose="05000000000000000000" pitchFamily="2" charset="2"/>
              <a:buChar char="Ø"/>
            </a:pPr>
            <a:r>
              <a:rPr lang="fr-BE" sz="3200" b="1" dirty="0" smtClean="0">
                <a:solidFill>
                  <a:srgbClr val="006666"/>
                </a:solidFill>
              </a:rPr>
              <a:t>Parlent français : ils sont francophones</a:t>
            </a:r>
          </a:p>
          <a:p>
            <a:pPr marL="576000" lvl="1">
              <a:buFont typeface="Wingdings" panose="05000000000000000000" pitchFamily="2" charset="2"/>
              <a:buChar char="Ø"/>
            </a:pPr>
            <a:endParaRPr lang="fr-BE" sz="1600" b="1" dirty="0" smtClean="0">
              <a:solidFill>
                <a:srgbClr val="006666"/>
              </a:solidFill>
            </a:endParaRPr>
          </a:p>
          <a:p>
            <a:pPr marL="576000" lvl="1">
              <a:buFont typeface="Wingdings" panose="05000000000000000000" pitchFamily="2" charset="2"/>
              <a:buChar char="Ø"/>
            </a:pPr>
            <a:r>
              <a:rPr lang="fr-BE" sz="3200" b="1" dirty="0" smtClean="0">
                <a:solidFill>
                  <a:srgbClr val="006666"/>
                </a:solidFill>
              </a:rPr>
              <a:t>Parlent allemand : ils sont germanophones</a:t>
            </a:r>
            <a:endParaRPr lang="fr-BE" sz="3200" b="1" dirty="0">
              <a:solidFill>
                <a:srgbClr val="006666"/>
              </a:solidFill>
            </a:endParaRPr>
          </a:p>
        </p:txBody>
      </p:sp>
    </p:spTree>
    <p:extLst>
      <p:ext uri="{BB962C8B-B14F-4D97-AF65-F5344CB8AC3E}">
        <p14:creationId xmlns:p14="http://schemas.microsoft.com/office/powerpoint/2010/main" val="92630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solidFill>
                  <a:schemeClr val="accent6">
                    <a:lumMod val="50000"/>
                  </a:schemeClr>
                </a:solidFill>
              </a:rPr>
              <a:t>POPULATION</a:t>
            </a:r>
            <a:br>
              <a:rPr lang="fr-BE" b="1" dirty="0" smtClean="0">
                <a:solidFill>
                  <a:schemeClr val="accent6">
                    <a:lumMod val="50000"/>
                  </a:schemeClr>
                </a:solidFill>
              </a:rPr>
            </a:br>
            <a:r>
              <a:rPr lang="fr-BE" sz="2700" b="1" i="1" dirty="0" smtClean="0">
                <a:solidFill>
                  <a:srgbClr val="006666"/>
                </a:solidFill>
              </a:rPr>
              <a:t>Francophones – Néerlandophones - Germanophones</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0736" y="1600200"/>
            <a:ext cx="67625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237312"/>
            <a:ext cx="597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35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pPr marL="0" indent="0" algn="ctr">
              <a:buNone/>
            </a:pPr>
            <a:endParaRPr lang="fr-BE" sz="4400" b="1" dirty="0" smtClean="0">
              <a:solidFill>
                <a:srgbClr val="006666"/>
              </a:solidFill>
            </a:endParaRPr>
          </a:p>
          <a:p>
            <a:pPr marL="0" indent="0" algn="ctr">
              <a:buNone/>
            </a:pPr>
            <a:endParaRPr lang="fr-BE" sz="2800" b="1" dirty="0">
              <a:solidFill>
                <a:srgbClr val="006666"/>
              </a:solidFill>
            </a:endParaRPr>
          </a:p>
          <a:p>
            <a:pPr marL="0" indent="0" algn="ctr">
              <a:buNone/>
            </a:pPr>
            <a:r>
              <a:rPr lang="fr-BE" sz="4400" b="1" dirty="0" smtClean="0">
                <a:solidFill>
                  <a:srgbClr val="006666"/>
                </a:solidFill>
              </a:rPr>
              <a:t>REPÈRES GÉOPOLITIQUES </a:t>
            </a:r>
            <a:endParaRPr lang="fr-BE" sz="4400" b="1" dirty="0">
              <a:solidFill>
                <a:srgbClr val="006666"/>
              </a:solidFill>
            </a:endParaRPr>
          </a:p>
        </p:txBody>
      </p:sp>
    </p:spTree>
    <p:extLst>
      <p:ext uri="{BB962C8B-B14F-4D97-AF65-F5344CB8AC3E}">
        <p14:creationId xmlns:p14="http://schemas.microsoft.com/office/powerpoint/2010/main" val="35964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a:solidFill>
                  <a:srgbClr val="006666"/>
                </a:solidFill>
              </a:rPr>
              <a:t>Francophones – Néerlandophones - Germanophones</a:t>
            </a:r>
            <a:endParaRPr lang="fr-BE"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3282" y="1600200"/>
            <a:ext cx="641743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309320"/>
            <a:ext cx="597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997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smtClean="0">
                <a:solidFill>
                  <a:srgbClr val="006666"/>
                </a:solidFill>
              </a:rPr>
              <a:t>Lieux d’habitation</a:t>
            </a:r>
            <a:endParaRPr lang="fr-B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7975" y="1600200"/>
            <a:ext cx="652804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237312"/>
            <a:ext cx="597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64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a:solidFill>
                  <a:srgbClr val="006666"/>
                </a:solidFill>
              </a:rPr>
              <a:t>Lieux d’habitation</a:t>
            </a:r>
            <a:endParaRPr lang="fr-B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2100" y="1801019"/>
            <a:ext cx="601980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6093296"/>
            <a:ext cx="597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98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smtClean="0">
                <a:solidFill>
                  <a:srgbClr val="006666"/>
                </a:solidFill>
              </a:rPr>
              <a:t>Espérance de vie</a:t>
            </a:r>
            <a:endParaRPr lang="fr-BE" dirty="0"/>
          </a:p>
        </p:txBody>
      </p:sp>
      <p:sp>
        <p:nvSpPr>
          <p:cNvPr id="3" name="Espace réservé du contenu 2"/>
          <p:cNvSpPr>
            <a:spLocks noGrp="1"/>
          </p:cNvSpPr>
          <p:nvPr>
            <p:ph idx="1"/>
          </p:nvPr>
        </p:nvSpPr>
        <p:spPr/>
        <p:txBody>
          <a:bodyPr/>
          <a:lstStyle/>
          <a:p>
            <a:pPr marL="0" indent="0">
              <a:buNone/>
            </a:pPr>
            <a:endParaRPr lang="fr-BE" b="1" dirty="0">
              <a:solidFill>
                <a:srgbClr val="006666"/>
              </a:solidFill>
            </a:endParaRPr>
          </a:p>
        </p:txBody>
      </p:sp>
      <p:pic>
        <p:nvPicPr>
          <p:cNvPr id="2050" name="Picture 2" descr="Résultat de recherche d'images pour &quot;espérance de vi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88840"/>
            <a:ext cx="485775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4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a:solidFill>
                  <a:srgbClr val="006666"/>
                </a:solidFill>
              </a:rPr>
              <a:t>Espérance de </a:t>
            </a:r>
            <a:r>
              <a:rPr lang="fr-BE" sz="2400" b="1" i="1" dirty="0" smtClean="0">
                <a:solidFill>
                  <a:srgbClr val="006666"/>
                </a:solidFill>
              </a:rPr>
              <a:t>vie d’une femme</a:t>
            </a:r>
            <a:endParaRPr lang="fr-B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201622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391266" y="1988840"/>
            <a:ext cx="4896544" cy="4062651"/>
          </a:xfrm>
          <a:prstGeom prst="rect">
            <a:avLst/>
          </a:prstGeom>
          <a:noFill/>
        </p:spPr>
        <p:txBody>
          <a:bodyPr wrap="square" rtlCol="0">
            <a:spAutoFit/>
          </a:bodyPr>
          <a:lstStyle/>
          <a:p>
            <a:r>
              <a:rPr lang="fr-BE" sz="4000" b="1" dirty="0" smtClean="0">
                <a:solidFill>
                  <a:srgbClr val="006666"/>
                </a:solidFill>
              </a:rPr>
              <a:t>En 2014 :</a:t>
            </a:r>
          </a:p>
          <a:p>
            <a:endParaRPr lang="fr-BE" sz="2400" b="1" dirty="0">
              <a:solidFill>
                <a:srgbClr val="006666"/>
              </a:solidFill>
            </a:endParaRPr>
          </a:p>
          <a:p>
            <a:pPr marL="1200150" lvl="2" indent="-285750">
              <a:buFont typeface="Wingdings" panose="05000000000000000000" pitchFamily="2" charset="2"/>
              <a:buChar char="Ø"/>
            </a:pPr>
            <a:r>
              <a:rPr lang="fr-BE" sz="4000" b="1" dirty="0" smtClean="0">
                <a:solidFill>
                  <a:srgbClr val="006666"/>
                </a:solidFill>
              </a:rPr>
              <a:t>74 ans ?</a:t>
            </a:r>
          </a:p>
          <a:p>
            <a:pPr marL="1200150" lvl="2" indent="-285750">
              <a:buFont typeface="Wingdings" panose="05000000000000000000" pitchFamily="2" charset="2"/>
              <a:buChar char="Ø"/>
            </a:pPr>
            <a:endParaRPr lang="fr-BE" sz="2800" b="1" dirty="0">
              <a:solidFill>
                <a:srgbClr val="006666"/>
              </a:solidFill>
            </a:endParaRPr>
          </a:p>
          <a:p>
            <a:pPr marL="1200150" lvl="2" indent="-285750">
              <a:buFont typeface="Wingdings" panose="05000000000000000000" pitchFamily="2" charset="2"/>
              <a:buChar char="Ø"/>
            </a:pPr>
            <a:r>
              <a:rPr lang="fr-BE" sz="4000" b="1" dirty="0" smtClean="0">
                <a:solidFill>
                  <a:srgbClr val="006666"/>
                </a:solidFill>
              </a:rPr>
              <a:t>78,8 ans ?</a:t>
            </a:r>
          </a:p>
          <a:p>
            <a:pPr marL="1200150" lvl="2" indent="-285750">
              <a:buFont typeface="Wingdings" panose="05000000000000000000" pitchFamily="2" charset="2"/>
              <a:buChar char="Ø"/>
            </a:pPr>
            <a:endParaRPr lang="fr-BE" sz="2800" b="1" dirty="0">
              <a:solidFill>
                <a:srgbClr val="006666"/>
              </a:solidFill>
            </a:endParaRPr>
          </a:p>
          <a:p>
            <a:pPr marL="1200150" lvl="2" indent="-285750">
              <a:buFont typeface="Wingdings" panose="05000000000000000000" pitchFamily="2" charset="2"/>
              <a:buChar char="Ø"/>
            </a:pPr>
            <a:r>
              <a:rPr lang="fr-BE" sz="4000" b="1" dirty="0" smtClean="0">
                <a:solidFill>
                  <a:srgbClr val="006666"/>
                </a:solidFill>
              </a:rPr>
              <a:t>83,5 ans ?</a:t>
            </a:r>
            <a:endParaRPr lang="fr-BE" sz="2000" dirty="0"/>
          </a:p>
          <a:p>
            <a:endParaRPr lang="fr-BE" dirty="0"/>
          </a:p>
        </p:txBody>
      </p:sp>
    </p:spTree>
    <p:extLst>
      <p:ext uri="{BB962C8B-B14F-4D97-AF65-F5344CB8AC3E}">
        <p14:creationId xmlns:p14="http://schemas.microsoft.com/office/powerpoint/2010/main" val="1134587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a:solidFill>
                  <a:srgbClr val="006666"/>
                </a:solidFill>
              </a:rPr>
              <a:t>Espérance de </a:t>
            </a:r>
            <a:r>
              <a:rPr lang="fr-BE" sz="2400" b="1" i="1" dirty="0" smtClean="0">
                <a:solidFill>
                  <a:srgbClr val="006666"/>
                </a:solidFill>
              </a:rPr>
              <a:t>vie d’une femme</a:t>
            </a:r>
            <a:endParaRPr lang="fr-B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1836204"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03848" y="2780928"/>
            <a:ext cx="5400600" cy="2800767"/>
          </a:xfrm>
          <a:prstGeom prst="rect">
            <a:avLst/>
          </a:prstGeom>
          <a:noFill/>
        </p:spPr>
        <p:txBody>
          <a:bodyPr wrap="square" rtlCol="0">
            <a:spAutoFit/>
          </a:bodyPr>
          <a:lstStyle/>
          <a:p>
            <a:r>
              <a:rPr lang="fr-BE" sz="4000" b="1" dirty="0" smtClean="0">
                <a:solidFill>
                  <a:schemeClr val="accent6">
                    <a:lumMod val="50000"/>
                  </a:schemeClr>
                </a:solidFill>
              </a:rPr>
              <a:t>En 2014 :</a:t>
            </a:r>
          </a:p>
          <a:p>
            <a:pPr lvl="2"/>
            <a:endParaRPr lang="fr-BE" sz="4000" b="1" dirty="0">
              <a:solidFill>
                <a:schemeClr val="accent6">
                  <a:lumMod val="50000"/>
                </a:schemeClr>
              </a:solidFill>
            </a:endParaRPr>
          </a:p>
          <a:p>
            <a:pPr lvl="2"/>
            <a:r>
              <a:rPr lang="fr-BE" sz="9600" b="1" dirty="0" smtClean="0">
                <a:solidFill>
                  <a:schemeClr val="accent6">
                    <a:lumMod val="50000"/>
                  </a:schemeClr>
                </a:solidFill>
              </a:rPr>
              <a:t>83,5 ans</a:t>
            </a:r>
            <a:endParaRPr lang="fr-BE" sz="9600" b="1" dirty="0">
              <a:solidFill>
                <a:schemeClr val="accent6">
                  <a:lumMod val="50000"/>
                </a:schemeClr>
              </a:solidFill>
            </a:endParaRPr>
          </a:p>
        </p:txBody>
      </p:sp>
      <p:sp>
        <p:nvSpPr>
          <p:cNvPr id="6" name="ZoneTexte 5"/>
          <p:cNvSpPr txBox="1"/>
          <p:nvPr/>
        </p:nvSpPr>
        <p:spPr>
          <a:xfrm>
            <a:off x="971600" y="6237312"/>
            <a:ext cx="7560840" cy="276999"/>
          </a:xfrm>
          <a:prstGeom prst="rect">
            <a:avLst/>
          </a:prstGeom>
          <a:noFill/>
        </p:spPr>
        <p:txBody>
          <a:bodyPr wrap="square" rtlCol="0">
            <a:spAutoFit/>
          </a:bodyPr>
          <a:lstStyle/>
          <a:p>
            <a:r>
              <a:rPr lang="fr-BE" sz="1200" b="1" i="1" dirty="0" smtClean="0">
                <a:solidFill>
                  <a:srgbClr val="006666"/>
                </a:solidFill>
              </a:rPr>
              <a:t>Donnée extraite du « Chiffre-clés - Aperçu statistique de la Belgique – 2015 – Direction générale statistique</a:t>
            </a:r>
            <a:endParaRPr lang="fr-BE" sz="1200" b="1" i="1" dirty="0">
              <a:solidFill>
                <a:srgbClr val="006666"/>
              </a:solidFill>
            </a:endParaRPr>
          </a:p>
        </p:txBody>
      </p:sp>
    </p:spTree>
    <p:extLst>
      <p:ext uri="{BB962C8B-B14F-4D97-AF65-F5344CB8AC3E}">
        <p14:creationId xmlns:p14="http://schemas.microsoft.com/office/powerpoint/2010/main" val="3136541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a:solidFill>
                  <a:srgbClr val="006666"/>
                </a:solidFill>
              </a:rPr>
              <a:t>Espérance de </a:t>
            </a:r>
            <a:r>
              <a:rPr lang="fr-BE" sz="2400" b="1" i="1" dirty="0" smtClean="0">
                <a:solidFill>
                  <a:srgbClr val="006666"/>
                </a:solidFill>
              </a:rPr>
              <a:t>vie d’un  homme</a:t>
            </a:r>
            <a:endParaRPr lang="fr-BE" dirty="0"/>
          </a:p>
        </p:txBody>
      </p:sp>
      <p:sp>
        <p:nvSpPr>
          <p:cNvPr id="4" name="ZoneTexte 3"/>
          <p:cNvSpPr txBox="1"/>
          <p:nvPr/>
        </p:nvSpPr>
        <p:spPr>
          <a:xfrm>
            <a:off x="3391266" y="1988840"/>
            <a:ext cx="4896544" cy="4062651"/>
          </a:xfrm>
          <a:prstGeom prst="rect">
            <a:avLst/>
          </a:prstGeom>
          <a:noFill/>
        </p:spPr>
        <p:txBody>
          <a:bodyPr wrap="square" rtlCol="0">
            <a:spAutoFit/>
          </a:bodyPr>
          <a:lstStyle/>
          <a:p>
            <a:r>
              <a:rPr lang="fr-BE" sz="4000" b="1" dirty="0" smtClean="0">
                <a:solidFill>
                  <a:srgbClr val="006666"/>
                </a:solidFill>
              </a:rPr>
              <a:t>En 2014 :</a:t>
            </a:r>
          </a:p>
          <a:p>
            <a:endParaRPr lang="fr-BE" sz="2400" b="1" dirty="0">
              <a:solidFill>
                <a:srgbClr val="006666"/>
              </a:solidFill>
            </a:endParaRPr>
          </a:p>
          <a:p>
            <a:pPr marL="1200150" lvl="2" indent="-285750">
              <a:buFont typeface="Wingdings" panose="05000000000000000000" pitchFamily="2" charset="2"/>
              <a:buChar char="Ø"/>
            </a:pPr>
            <a:r>
              <a:rPr lang="fr-BE" sz="4000" b="1" dirty="0" smtClean="0">
                <a:solidFill>
                  <a:srgbClr val="006666"/>
                </a:solidFill>
              </a:rPr>
              <a:t>74 ans ?</a:t>
            </a:r>
          </a:p>
          <a:p>
            <a:pPr marL="1200150" lvl="2" indent="-285750">
              <a:buFont typeface="Wingdings" panose="05000000000000000000" pitchFamily="2" charset="2"/>
              <a:buChar char="Ø"/>
            </a:pPr>
            <a:endParaRPr lang="fr-BE" sz="2800" b="1" dirty="0">
              <a:solidFill>
                <a:srgbClr val="006666"/>
              </a:solidFill>
            </a:endParaRPr>
          </a:p>
          <a:p>
            <a:pPr marL="1200150" lvl="2" indent="-285750">
              <a:buFont typeface="Wingdings" panose="05000000000000000000" pitchFamily="2" charset="2"/>
              <a:buChar char="Ø"/>
            </a:pPr>
            <a:r>
              <a:rPr lang="fr-BE" sz="4000" b="1" dirty="0" smtClean="0">
                <a:solidFill>
                  <a:srgbClr val="006666"/>
                </a:solidFill>
              </a:rPr>
              <a:t>78,6 ans ?</a:t>
            </a:r>
          </a:p>
          <a:p>
            <a:pPr marL="1200150" lvl="2" indent="-285750">
              <a:buFont typeface="Wingdings" panose="05000000000000000000" pitchFamily="2" charset="2"/>
              <a:buChar char="Ø"/>
            </a:pPr>
            <a:endParaRPr lang="fr-BE" sz="2800" b="1" dirty="0">
              <a:solidFill>
                <a:srgbClr val="006666"/>
              </a:solidFill>
            </a:endParaRPr>
          </a:p>
          <a:p>
            <a:pPr marL="1200150" lvl="2" indent="-285750">
              <a:buFont typeface="Wingdings" panose="05000000000000000000" pitchFamily="2" charset="2"/>
              <a:buChar char="Ø"/>
            </a:pPr>
            <a:r>
              <a:rPr lang="fr-BE" sz="4000" b="1" dirty="0" smtClean="0">
                <a:solidFill>
                  <a:srgbClr val="006666"/>
                </a:solidFill>
              </a:rPr>
              <a:t>84 ans ?</a:t>
            </a:r>
            <a:endParaRPr lang="fr-BE" sz="2000" dirty="0"/>
          </a:p>
          <a:p>
            <a:endParaRPr lang="fr-BE"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190821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02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a:solidFill>
                  <a:srgbClr val="006666"/>
                </a:solidFill>
              </a:rPr>
              <a:t>Espérance de </a:t>
            </a:r>
            <a:r>
              <a:rPr lang="fr-BE" sz="2400" b="1" i="1" dirty="0" smtClean="0">
                <a:solidFill>
                  <a:srgbClr val="006666"/>
                </a:solidFill>
              </a:rPr>
              <a:t>vie d’un  homme</a:t>
            </a:r>
            <a:endParaRPr lang="fr-BE"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190821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203848" y="2780928"/>
            <a:ext cx="5400600" cy="2800767"/>
          </a:xfrm>
          <a:prstGeom prst="rect">
            <a:avLst/>
          </a:prstGeom>
          <a:noFill/>
        </p:spPr>
        <p:txBody>
          <a:bodyPr wrap="square" rtlCol="0">
            <a:spAutoFit/>
          </a:bodyPr>
          <a:lstStyle/>
          <a:p>
            <a:r>
              <a:rPr lang="fr-BE" sz="4000" b="1" dirty="0" smtClean="0">
                <a:solidFill>
                  <a:schemeClr val="accent6">
                    <a:lumMod val="50000"/>
                  </a:schemeClr>
                </a:solidFill>
              </a:rPr>
              <a:t>En 2014 :</a:t>
            </a:r>
          </a:p>
          <a:p>
            <a:pPr lvl="2"/>
            <a:endParaRPr lang="fr-BE" sz="4000" b="1" dirty="0">
              <a:solidFill>
                <a:schemeClr val="accent6">
                  <a:lumMod val="50000"/>
                </a:schemeClr>
              </a:solidFill>
            </a:endParaRPr>
          </a:p>
          <a:p>
            <a:pPr lvl="2"/>
            <a:r>
              <a:rPr lang="fr-BE" sz="9600" b="1" dirty="0" smtClean="0">
                <a:solidFill>
                  <a:schemeClr val="accent6">
                    <a:lumMod val="50000"/>
                  </a:schemeClr>
                </a:solidFill>
              </a:rPr>
              <a:t>78,6 ans</a:t>
            </a:r>
            <a:endParaRPr lang="fr-BE" sz="9600" b="1" dirty="0">
              <a:solidFill>
                <a:schemeClr val="accent6">
                  <a:lumMod val="50000"/>
                </a:schemeClr>
              </a:solidFill>
            </a:endParaRPr>
          </a:p>
        </p:txBody>
      </p:sp>
      <p:sp>
        <p:nvSpPr>
          <p:cNvPr id="7" name="ZoneTexte 6"/>
          <p:cNvSpPr txBox="1"/>
          <p:nvPr/>
        </p:nvSpPr>
        <p:spPr>
          <a:xfrm>
            <a:off x="971600" y="6237312"/>
            <a:ext cx="7560840" cy="276999"/>
          </a:xfrm>
          <a:prstGeom prst="rect">
            <a:avLst/>
          </a:prstGeom>
          <a:noFill/>
        </p:spPr>
        <p:txBody>
          <a:bodyPr wrap="square" rtlCol="0">
            <a:spAutoFit/>
          </a:bodyPr>
          <a:lstStyle/>
          <a:p>
            <a:r>
              <a:rPr lang="fr-BE" sz="1200" b="1" i="1" dirty="0" smtClean="0">
                <a:solidFill>
                  <a:srgbClr val="006666"/>
                </a:solidFill>
              </a:rPr>
              <a:t>Donnée extraite du « Chiffre-clés - Aperçu statistique de la Belgique – 2015 – Direction générale statistique</a:t>
            </a:r>
            <a:endParaRPr lang="fr-BE" sz="1200" b="1" i="1" dirty="0">
              <a:solidFill>
                <a:srgbClr val="006666"/>
              </a:solidFill>
            </a:endParaRPr>
          </a:p>
        </p:txBody>
      </p:sp>
    </p:spTree>
    <p:extLst>
      <p:ext uri="{BB962C8B-B14F-4D97-AF65-F5344CB8AC3E}">
        <p14:creationId xmlns:p14="http://schemas.microsoft.com/office/powerpoint/2010/main" val="2706594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err="1" smtClean="0">
                <a:solidFill>
                  <a:srgbClr val="006666"/>
                </a:solidFill>
              </a:rPr>
              <a:t>Population</a:t>
            </a:r>
            <a:r>
              <a:rPr lang="fr-BE" sz="2400" b="1" i="1" dirty="0" smtClean="0">
                <a:solidFill>
                  <a:srgbClr val="006666"/>
                </a:solidFill>
              </a:rPr>
              <a:t> étrangère</a:t>
            </a:r>
            <a:endParaRPr lang="fr-BE"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650" y="2110581"/>
            <a:ext cx="56007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94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err="1">
                <a:solidFill>
                  <a:srgbClr val="006666"/>
                </a:solidFill>
              </a:rPr>
              <a:t>Population</a:t>
            </a:r>
            <a:r>
              <a:rPr lang="fr-BE" sz="2400" b="1" i="1" dirty="0">
                <a:solidFill>
                  <a:srgbClr val="006666"/>
                </a:solidFill>
              </a:rPr>
              <a:t> étrangère</a:t>
            </a:r>
            <a:endParaRPr lang="fr-BE" dirty="0"/>
          </a:p>
        </p:txBody>
      </p:sp>
      <p:sp>
        <p:nvSpPr>
          <p:cNvPr id="4" name="Espace réservé du contenu 3"/>
          <p:cNvSpPr>
            <a:spLocks noGrp="1"/>
          </p:cNvSpPr>
          <p:nvPr>
            <p:ph idx="1"/>
          </p:nvPr>
        </p:nvSpPr>
        <p:spPr/>
        <p:txBody>
          <a:bodyPr/>
          <a:lstStyle/>
          <a:p>
            <a:pPr marL="0" indent="0" algn="just">
              <a:buNone/>
            </a:pPr>
            <a:r>
              <a:rPr lang="fr-BE" sz="3600" b="1" dirty="0" smtClean="0">
                <a:solidFill>
                  <a:srgbClr val="006666"/>
                </a:solidFill>
              </a:rPr>
              <a:t>En 2015, combien de personnes de nationalité étrangère vivent en Belgique?</a:t>
            </a:r>
          </a:p>
          <a:p>
            <a:pPr marL="0" indent="0">
              <a:buNone/>
            </a:pPr>
            <a:endParaRPr lang="fr-BE" sz="1600" b="1" dirty="0">
              <a:solidFill>
                <a:srgbClr val="006666"/>
              </a:solidFill>
            </a:endParaRPr>
          </a:p>
          <a:p>
            <a:pPr lvl="1">
              <a:buFont typeface="Wingdings" panose="05000000000000000000" pitchFamily="2" charset="2"/>
              <a:buChar char="Ø"/>
            </a:pPr>
            <a:r>
              <a:rPr lang="fr-BE" b="1" dirty="0" smtClean="0">
                <a:solidFill>
                  <a:srgbClr val="006666"/>
                </a:solidFill>
              </a:rPr>
              <a:t> </a:t>
            </a:r>
            <a:r>
              <a:rPr lang="fr-BE" sz="3600" b="1" dirty="0" smtClean="0">
                <a:solidFill>
                  <a:srgbClr val="006666"/>
                </a:solidFill>
              </a:rPr>
              <a:t>854.225 personnes?</a:t>
            </a:r>
          </a:p>
          <a:p>
            <a:pPr lvl="1">
              <a:buFont typeface="Wingdings" panose="05000000000000000000" pitchFamily="2" charset="2"/>
              <a:buChar char="Ø"/>
            </a:pPr>
            <a:endParaRPr lang="fr-BE" sz="2000" b="1" dirty="0" smtClean="0">
              <a:solidFill>
                <a:srgbClr val="006666"/>
              </a:solidFill>
            </a:endParaRPr>
          </a:p>
          <a:p>
            <a:pPr lvl="1">
              <a:buFont typeface="Wingdings" panose="05000000000000000000" pitchFamily="2" charset="2"/>
              <a:buChar char="Ø"/>
            </a:pPr>
            <a:r>
              <a:rPr lang="fr-BE" sz="3600" b="1" dirty="0" smtClean="0">
                <a:solidFill>
                  <a:srgbClr val="006666"/>
                </a:solidFill>
              </a:rPr>
              <a:t>1.255.286 personnes?</a:t>
            </a:r>
          </a:p>
          <a:p>
            <a:pPr lvl="1">
              <a:buFont typeface="Wingdings" panose="05000000000000000000" pitchFamily="2" charset="2"/>
              <a:buChar char="Ø"/>
            </a:pPr>
            <a:endParaRPr lang="fr-BE" sz="2400" b="1" dirty="0" smtClean="0">
              <a:solidFill>
                <a:srgbClr val="006666"/>
              </a:solidFill>
            </a:endParaRPr>
          </a:p>
          <a:p>
            <a:pPr lvl="1">
              <a:buFont typeface="Wingdings" panose="05000000000000000000" pitchFamily="2" charset="2"/>
              <a:buChar char="Ø"/>
            </a:pPr>
            <a:r>
              <a:rPr lang="fr-BE" sz="3600" b="1" dirty="0" smtClean="0">
                <a:solidFill>
                  <a:srgbClr val="006666"/>
                </a:solidFill>
              </a:rPr>
              <a:t>1.341.160 personnes?</a:t>
            </a:r>
            <a:endParaRPr lang="fr-BE" sz="3600" b="1" dirty="0">
              <a:solidFill>
                <a:srgbClr val="006666"/>
              </a:solidFill>
            </a:endParaRPr>
          </a:p>
        </p:txBody>
      </p:sp>
    </p:spTree>
    <p:extLst>
      <p:ext uri="{BB962C8B-B14F-4D97-AF65-F5344CB8AC3E}">
        <p14:creationId xmlns:p14="http://schemas.microsoft.com/office/powerpoint/2010/main" val="299015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solidFill>
                  <a:schemeClr val="accent6">
                    <a:lumMod val="50000"/>
                  </a:schemeClr>
                </a:solidFill>
              </a:rPr>
              <a:t>La Belgique dans le Monde</a:t>
            </a:r>
            <a:endParaRPr lang="fr-BE" sz="4000" b="1" dirty="0">
              <a:solidFill>
                <a:schemeClr val="accent6">
                  <a:lumMod val="50000"/>
                </a:schemeClr>
              </a:solidFill>
            </a:endParaRPr>
          </a:p>
        </p:txBody>
      </p:sp>
      <p:sp>
        <p:nvSpPr>
          <p:cNvPr id="6" name="ZoneTexte 5"/>
          <p:cNvSpPr txBox="1"/>
          <p:nvPr/>
        </p:nvSpPr>
        <p:spPr>
          <a:xfrm>
            <a:off x="6876256" y="1178976"/>
            <a:ext cx="1224136" cy="400110"/>
          </a:xfrm>
          <a:prstGeom prst="rect">
            <a:avLst/>
          </a:prstGeom>
          <a:noFill/>
        </p:spPr>
        <p:txBody>
          <a:bodyPr wrap="square" rtlCol="0">
            <a:spAutoFit/>
          </a:bodyPr>
          <a:lstStyle/>
          <a:p>
            <a:r>
              <a:rPr lang="fr-BE" sz="2000" b="1" i="1" dirty="0" smtClean="0">
                <a:solidFill>
                  <a:schemeClr val="accent6">
                    <a:lumMod val="50000"/>
                  </a:schemeClr>
                </a:solidFill>
              </a:rPr>
              <a:t>Belgique</a:t>
            </a:r>
            <a:endParaRPr lang="fr-BE" sz="2000" b="1" i="1" dirty="0">
              <a:solidFill>
                <a:schemeClr val="accent6">
                  <a:lumMod val="50000"/>
                </a:schemeClr>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8286" y="1628800"/>
            <a:ext cx="711009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H="1">
            <a:off x="4572000" y="1402295"/>
            <a:ext cx="2232248" cy="736736"/>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71600" y="6381328"/>
            <a:ext cx="4572000" cy="230832"/>
          </a:xfrm>
          <a:prstGeom prst="rect">
            <a:avLst/>
          </a:prstGeom>
        </p:spPr>
        <p:txBody>
          <a:bodyPr>
            <a:spAutoFit/>
          </a:bodyPr>
          <a:lstStyle/>
          <a:p>
            <a:r>
              <a:rPr lang="fr-BE" sz="900" dirty="0"/>
              <a:t>https://commons.wikimedia.org/wiki/File:Gall%E2%80%93Peters_projection_SW.jpg</a:t>
            </a:r>
          </a:p>
        </p:txBody>
      </p:sp>
    </p:spTree>
    <p:extLst>
      <p:ext uri="{BB962C8B-B14F-4D97-AF65-F5344CB8AC3E}">
        <p14:creationId xmlns:p14="http://schemas.microsoft.com/office/powerpoint/2010/main" val="3013478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err="1">
                <a:solidFill>
                  <a:srgbClr val="006666"/>
                </a:solidFill>
              </a:rPr>
              <a:t>Population</a:t>
            </a:r>
            <a:r>
              <a:rPr lang="fr-BE" sz="2400" b="1" i="1" dirty="0">
                <a:solidFill>
                  <a:srgbClr val="006666"/>
                </a:solidFill>
              </a:rPr>
              <a:t> étrangère</a:t>
            </a:r>
            <a:endParaRPr lang="fr-BE" dirty="0"/>
          </a:p>
        </p:txBody>
      </p:sp>
      <p:sp>
        <p:nvSpPr>
          <p:cNvPr id="4" name="Espace réservé du contenu 3"/>
          <p:cNvSpPr>
            <a:spLocks noGrp="1"/>
          </p:cNvSpPr>
          <p:nvPr>
            <p:ph idx="1"/>
          </p:nvPr>
        </p:nvSpPr>
        <p:spPr>
          <a:xfrm>
            <a:off x="251520" y="1988841"/>
            <a:ext cx="8568952" cy="3888432"/>
          </a:xfrm>
        </p:spPr>
        <p:txBody>
          <a:bodyPr/>
          <a:lstStyle/>
          <a:p>
            <a:pPr marL="0" indent="0" algn="just">
              <a:buNone/>
            </a:pPr>
            <a:r>
              <a:rPr lang="fr-BE" sz="3600" b="1" dirty="0" smtClean="0">
                <a:solidFill>
                  <a:srgbClr val="006666"/>
                </a:solidFill>
              </a:rPr>
              <a:t>En 2015, combien de personnes de nationalité étrangère vivent en Belgique?</a:t>
            </a:r>
          </a:p>
          <a:p>
            <a:pPr marL="0" indent="0">
              <a:buNone/>
            </a:pPr>
            <a:endParaRPr lang="fr-BE" sz="1600" b="1" dirty="0">
              <a:solidFill>
                <a:srgbClr val="006666"/>
              </a:solidFill>
            </a:endParaRPr>
          </a:p>
          <a:p>
            <a:pPr lvl="1">
              <a:buFont typeface="Wingdings" panose="05000000000000000000" pitchFamily="2" charset="2"/>
              <a:buChar char="Ø"/>
            </a:pPr>
            <a:r>
              <a:rPr lang="fr-BE" sz="6600" b="1" dirty="0" smtClean="0">
                <a:solidFill>
                  <a:schemeClr val="accent6">
                    <a:lumMod val="50000"/>
                  </a:schemeClr>
                </a:solidFill>
              </a:rPr>
              <a:t>1.255.286 personnes</a:t>
            </a:r>
          </a:p>
          <a:p>
            <a:pPr marL="57150" indent="0">
              <a:buNone/>
            </a:pPr>
            <a:endParaRPr lang="fr-BE" sz="1800" b="1" dirty="0" smtClean="0">
              <a:solidFill>
                <a:schemeClr val="accent6">
                  <a:lumMod val="50000"/>
                </a:schemeClr>
              </a:solidFill>
            </a:endParaRPr>
          </a:p>
          <a:p>
            <a:pPr marL="57150" indent="0">
              <a:buNone/>
            </a:pPr>
            <a:r>
              <a:rPr lang="fr-BE" sz="4000" b="1" dirty="0" smtClean="0">
                <a:solidFill>
                  <a:schemeClr val="accent6">
                    <a:lumMod val="50000"/>
                  </a:schemeClr>
                </a:solidFill>
              </a:rPr>
              <a:t>Soit 11,2% de la population résidente</a:t>
            </a:r>
          </a:p>
          <a:p>
            <a:pPr marL="57150" indent="0">
              <a:buNone/>
            </a:pPr>
            <a:endParaRPr lang="fr-BE" sz="2000" b="1" dirty="0">
              <a:solidFill>
                <a:schemeClr val="accent6">
                  <a:lumMod val="50000"/>
                </a:schemeClr>
              </a:solidFill>
            </a:endParaRPr>
          </a:p>
        </p:txBody>
      </p:sp>
      <p:sp>
        <p:nvSpPr>
          <p:cNvPr id="5" name="ZoneTexte 4"/>
          <p:cNvSpPr txBox="1"/>
          <p:nvPr/>
        </p:nvSpPr>
        <p:spPr>
          <a:xfrm>
            <a:off x="395536" y="6237311"/>
            <a:ext cx="7560840" cy="276999"/>
          </a:xfrm>
          <a:prstGeom prst="rect">
            <a:avLst/>
          </a:prstGeom>
          <a:noFill/>
        </p:spPr>
        <p:txBody>
          <a:bodyPr wrap="square" rtlCol="0">
            <a:spAutoFit/>
          </a:bodyPr>
          <a:lstStyle/>
          <a:p>
            <a:r>
              <a:rPr lang="fr-BE" sz="1200" b="1" i="1" dirty="0" smtClean="0">
                <a:solidFill>
                  <a:srgbClr val="006666"/>
                </a:solidFill>
              </a:rPr>
              <a:t>Donnée extraite du « Chiffre-clés - Aperçu statistique de la Belgique – 2015 – Direction générale statistique</a:t>
            </a:r>
            <a:endParaRPr lang="fr-BE" sz="1200" b="1" i="1" dirty="0">
              <a:solidFill>
                <a:srgbClr val="006666"/>
              </a:solidFill>
            </a:endParaRPr>
          </a:p>
        </p:txBody>
      </p:sp>
    </p:spTree>
    <p:extLst>
      <p:ext uri="{BB962C8B-B14F-4D97-AF65-F5344CB8AC3E}">
        <p14:creationId xmlns:p14="http://schemas.microsoft.com/office/powerpoint/2010/main" val="366907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a:solidFill>
                  <a:srgbClr val="F79646">
                    <a:lumMod val="50000"/>
                  </a:srgbClr>
                </a:solidFill>
              </a:rPr>
              <a:t>POPULATION</a:t>
            </a:r>
            <a:br>
              <a:rPr lang="fr-BE" sz="4000" b="1" dirty="0">
                <a:solidFill>
                  <a:srgbClr val="F79646">
                    <a:lumMod val="50000"/>
                  </a:srgbClr>
                </a:solidFill>
              </a:rPr>
            </a:br>
            <a:r>
              <a:rPr lang="fr-BE" sz="2400" b="1" i="1" dirty="0" err="1">
                <a:solidFill>
                  <a:srgbClr val="006666"/>
                </a:solidFill>
              </a:rPr>
              <a:t>Population</a:t>
            </a:r>
            <a:r>
              <a:rPr lang="fr-BE" sz="2400" b="1" i="1" dirty="0">
                <a:solidFill>
                  <a:srgbClr val="006666"/>
                </a:solidFill>
              </a:rPr>
              <a:t> étrangère</a:t>
            </a:r>
            <a:endParaRPr lang="fr-BE"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26" y="1600200"/>
            <a:ext cx="5748826" cy="504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731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normAutofit/>
          </a:bodyPr>
          <a:lstStyle/>
          <a:p>
            <a:pPr marL="0" indent="0" algn="ctr">
              <a:buNone/>
            </a:pPr>
            <a:endParaRPr lang="fr-BE" sz="4400" b="1" dirty="0" smtClean="0">
              <a:solidFill>
                <a:srgbClr val="006666"/>
              </a:solidFill>
            </a:endParaRPr>
          </a:p>
          <a:p>
            <a:pPr marL="0" indent="0" algn="ctr">
              <a:buNone/>
            </a:pPr>
            <a:endParaRPr lang="fr-BE" sz="2000" b="1" dirty="0">
              <a:solidFill>
                <a:srgbClr val="006666"/>
              </a:solidFill>
            </a:endParaRPr>
          </a:p>
          <a:p>
            <a:pPr marL="0" indent="0" algn="ctr">
              <a:buNone/>
            </a:pPr>
            <a:r>
              <a:rPr lang="fr-BE" sz="5400" b="1" dirty="0" smtClean="0">
                <a:solidFill>
                  <a:srgbClr val="006666"/>
                </a:solidFill>
              </a:rPr>
              <a:t>REPÈRES</a:t>
            </a:r>
          </a:p>
          <a:p>
            <a:pPr marL="0" indent="0" algn="ctr">
              <a:buNone/>
            </a:pPr>
            <a:r>
              <a:rPr lang="fr-BE" sz="5400" b="1" dirty="0" smtClean="0">
                <a:solidFill>
                  <a:srgbClr val="006666"/>
                </a:solidFill>
              </a:rPr>
              <a:t> POLITIQUES</a:t>
            </a:r>
            <a:endParaRPr lang="fr-BE" sz="5400" b="1" dirty="0">
              <a:solidFill>
                <a:srgbClr val="006666"/>
              </a:solidFill>
            </a:endParaRPr>
          </a:p>
        </p:txBody>
      </p:sp>
    </p:spTree>
    <p:extLst>
      <p:ext uri="{BB962C8B-B14F-4D97-AF65-F5344CB8AC3E}">
        <p14:creationId xmlns:p14="http://schemas.microsoft.com/office/powerpoint/2010/main" val="234086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04864"/>
            <a:ext cx="8229600" cy="1858218"/>
          </a:xfrm>
        </p:spPr>
        <p:txBody>
          <a:bodyPr/>
          <a:lstStyle/>
          <a:p>
            <a:r>
              <a:rPr lang="fr-BE" b="1" dirty="0" smtClean="0">
                <a:solidFill>
                  <a:schemeClr val="accent2">
                    <a:lumMod val="75000"/>
                  </a:schemeClr>
                </a:solidFill>
              </a:rPr>
              <a:t>Belgique : Une Monarchie de droit constitutionnel</a:t>
            </a:r>
            <a:endParaRPr lang="fr-BE" b="1" dirty="0">
              <a:solidFill>
                <a:schemeClr val="accent2">
                  <a:lumMod val="75000"/>
                </a:schemeClr>
              </a:solidFill>
            </a:endParaRPr>
          </a:p>
        </p:txBody>
      </p:sp>
    </p:spTree>
    <p:extLst>
      <p:ext uri="{BB962C8B-B14F-4D97-AF65-F5344CB8AC3E}">
        <p14:creationId xmlns:p14="http://schemas.microsoft.com/office/powerpoint/2010/main" val="4268210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solidFill>
                  <a:srgbClr val="C0504D">
                    <a:lumMod val="75000"/>
                  </a:srgbClr>
                </a:solidFill>
              </a:rPr>
              <a:t>La Belgique est une monarchie car ...</a:t>
            </a:r>
            <a:endParaRPr lang="fr-BE" dirty="0"/>
          </a:p>
        </p:txBody>
      </p:sp>
      <p:sp>
        <p:nvSpPr>
          <p:cNvPr id="3" name="Espace réservé du contenu 2"/>
          <p:cNvSpPr>
            <a:spLocks noGrp="1"/>
          </p:cNvSpPr>
          <p:nvPr>
            <p:ph idx="1"/>
          </p:nvPr>
        </p:nvSpPr>
        <p:spPr>
          <a:xfrm>
            <a:off x="457200" y="1844824"/>
            <a:ext cx="8229600" cy="4281339"/>
          </a:xfrm>
        </p:spPr>
        <p:txBody>
          <a:bodyPr/>
          <a:lstStyle/>
          <a:p>
            <a:pPr marL="0" indent="0">
              <a:buNone/>
            </a:pPr>
            <a:r>
              <a:rPr lang="fr-BE" dirty="0" smtClean="0"/>
              <a:t>Une monarchie car elle a un roi et une reine</a:t>
            </a:r>
          </a:p>
          <a:p>
            <a:pPr marL="0" indent="0">
              <a:buNone/>
            </a:pPr>
            <a:endParaRPr lang="fr-BE" dirty="0"/>
          </a:p>
          <a:p>
            <a:pPr marL="0" indent="0">
              <a:buNone/>
            </a:pPr>
            <a:endParaRPr lang="fr-BE"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068960"/>
            <a:ext cx="3476643" cy="23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39552" y="5661248"/>
            <a:ext cx="3476643" cy="369332"/>
          </a:xfrm>
          <a:prstGeom prst="rect">
            <a:avLst/>
          </a:prstGeom>
          <a:noFill/>
        </p:spPr>
        <p:txBody>
          <a:bodyPr wrap="square" rtlCol="0">
            <a:spAutoFit/>
          </a:bodyPr>
          <a:lstStyle/>
          <a:p>
            <a:r>
              <a:rPr lang="fr-BE" b="1" i="1" dirty="0" smtClean="0"/>
              <a:t>Le Roi Philippe</a:t>
            </a:r>
            <a:endParaRPr lang="fr-BE" b="1" i="1" dirty="0"/>
          </a:p>
        </p:txBody>
      </p:sp>
      <p:sp>
        <p:nvSpPr>
          <p:cNvPr id="5" name="ZoneTexte 4"/>
          <p:cNvSpPr txBox="1"/>
          <p:nvPr/>
        </p:nvSpPr>
        <p:spPr>
          <a:xfrm>
            <a:off x="5292080" y="5661248"/>
            <a:ext cx="2736304" cy="369332"/>
          </a:xfrm>
          <a:prstGeom prst="rect">
            <a:avLst/>
          </a:prstGeom>
          <a:noFill/>
        </p:spPr>
        <p:txBody>
          <a:bodyPr wrap="square" rtlCol="0">
            <a:spAutoFit/>
          </a:bodyPr>
          <a:lstStyle/>
          <a:p>
            <a:r>
              <a:rPr lang="fr-BE" b="1" i="1" dirty="0" smtClean="0"/>
              <a:t>La reine Mathilde</a:t>
            </a:r>
            <a:endParaRPr lang="fr-BE" b="1" i="1" dirty="0"/>
          </a:p>
        </p:txBody>
      </p:sp>
      <p:pic>
        <p:nvPicPr>
          <p:cNvPr id="13317" name="Picture 5" descr="C:\Users\Etienne\AppData\Local\Temp\Belgian_Queen_Mathil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636912"/>
            <a:ext cx="2460607" cy="285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77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b="1" dirty="0">
                <a:solidFill>
                  <a:srgbClr val="C0504D">
                    <a:lumMod val="75000"/>
                  </a:srgbClr>
                </a:solidFill>
              </a:rPr>
              <a:t>La Belgique est une monarchie </a:t>
            </a:r>
            <a:r>
              <a:rPr lang="fr-BE" sz="4000" b="1" dirty="0" smtClean="0">
                <a:solidFill>
                  <a:srgbClr val="C0504D">
                    <a:lumMod val="75000"/>
                  </a:srgbClr>
                </a:solidFill>
              </a:rPr>
              <a:t>de </a:t>
            </a:r>
            <a:r>
              <a:rPr lang="fr-BE" sz="4000" b="1" dirty="0">
                <a:solidFill>
                  <a:srgbClr val="C0504D">
                    <a:lumMod val="75000"/>
                  </a:srgbClr>
                </a:solidFill>
              </a:rPr>
              <a:t>droit </a:t>
            </a:r>
            <a:r>
              <a:rPr lang="fr-BE" sz="4000" b="1" dirty="0" smtClean="0">
                <a:solidFill>
                  <a:srgbClr val="C0504D">
                    <a:lumMod val="75000"/>
                  </a:srgbClr>
                </a:solidFill>
              </a:rPr>
              <a:t>constitutionnel car ...</a:t>
            </a:r>
            <a:endParaRPr lang="fr-BE" dirty="0"/>
          </a:p>
        </p:txBody>
      </p:sp>
      <p:sp>
        <p:nvSpPr>
          <p:cNvPr id="3" name="Espace réservé du contenu 2"/>
          <p:cNvSpPr>
            <a:spLocks noGrp="1"/>
          </p:cNvSpPr>
          <p:nvPr>
            <p:ph idx="1"/>
          </p:nvPr>
        </p:nvSpPr>
        <p:spPr>
          <a:xfrm>
            <a:off x="457200" y="1600200"/>
            <a:ext cx="8507288" cy="4525963"/>
          </a:xfrm>
        </p:spPr>
        <p:txBody>
          <a:bodyPr/>
          <a:lstStyle/>
          <a:p>
            <a:pPr marL="0" indent="0">
              <a:buNone/>
            </a:pPr>
            <a:endParaRPr lang="fr-BE" dirty="0" smtClean="0"/>
          </a:p>
          <a:p>
            <a:pPr marL="0" indent="0" algn="ctr">
              <a:lnSpc>
                <a:spcPct val="200000"/>
              </a:lnSpc>
              <a:buNone/>
            </a:pPr>
            <a:r>
              <a:rPr lang="fr-BE" sz="3600" b="1" dirty="0" smtClean="0">
                <a:solidFill>
                  <a:srgbClr val="006666"/>
                </a:solidFill>
              </a:rPr>
              <a:t>Le pouvoir du Roi belge est défini par la CONSTITUTION qui précise ses </a:t>
            </a:r>
            <a:r>
              <a:rPr lang="fr-BE" sz="3600" b="1" dirty="0">
                <a:solidFill>
                  <a:srgbClr val="006666"/>
                </a:solidFill>
              </a:rPr>
              <a:t>droits, devoirs et </a:t>
            </a:r>
            <a:r>
              <a:rPr lang="fr-BE" sz="3600" b="1" dirty="0" smtClean="0">
                <a:solidFill>
                  <a:srgbClr val="006666"/>
                </a:solidFill>
              </a:rPr>
              <a:t>responsabilités</a:t>
            </a:r>
            <a:endParaRPr lang="fr-BE" sz="3600" b="1" dirty="0">
              <a:solidFill>
                <a:srgbClr val="006666"/>
              </a:solidFill>
            </a:endParaRPr>
          </a:p>
        </p:txBody>
      </p:sp>
    </p:spTree>
    <p:extLst>
      <p:ext uri="{BB962C8B-B14F-4D97-AF65-F5344CB8AC3E}">
        <p14:creationId xmlns:p14="http://schemas.microsoft.com/office/powerpoint/2010/main" val="1364591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b="1" dirty="0">
                <a:solidFill>
                  <a:srgbClr val="C0504D">
                    <a:lumMod val="75000"/>
                  </a:srgbClr>
                </a:solidFill>
              </a:rPr>
              <a:t>La Belgique est une monarchie de droit constitutionnel car ...</a:t>
            </a:r>
            <a:endParaRPr lang="fr-BE" dirty="0"/>
          </a:p>
        </p:txBody>
      </p:sp>
      <p:sp>
        <p:nvSpPr>
          <p:cNvPr id="3" name="Espace réservé du contenu 2"/>
          <p:cNvSpPr>
            <a:spLocks noGrp="1"/>
          </p:cNvSpPr>
          <p:nvPr>
            <p:ph idx="1"/>
          </p:nvPr>
        </p:nvSpPr>
        <p:spPr/>
        <p:txBody>
          <a:bodyPr/>
          <a:lstStyle/>
          <a:p>
            <a:pPr marL="0" indent="0">
              <a:buNone/>
            </a:pPr>
            <a:endParaRPr lang="fr-FR" sz="1800" dirty="0" smtClean="0">
              <a:solidFill>
                <a:prstClr val="black"/>
              </a:solidFill>
              <a:ea typeface="Times New Roman"/>
              <a:cs typeface="Calibri"/>
            </a:endParaRPr>
          </a:p>
          <a:p>
            <a:pPr marL="0" indent="0" algn="ctr">
              <a:buNone/>
            </a:pPr>
            <a:r>
              <a:rPr lang="fr-FR" sz="2800" b="1" dirty="0" smtClean="0">
                <a:solidFill>
                  <a:srgbClr val="006666"/>
                </a:solidFill>
                <a:ea typeface="Times New Roman"/>
                <a:cs typeface="Calibri"/>
              </a:rPr>
              <a:t>Tous </a:t>
            </a:r>
            <a:r>
              <a:rPr lang="fr-FR" sz="2800" b="1" dirty="0">
                <a:solidFill>
                  <a:srgbClr val="006666"/>
                </a:solidFill>
                <a:ea typeface="Times New Roman"/>
                <a:cs typeface="Calibri"/>
              </a:rPr>
              <a:t>les citoyens, mais aussi les ministres, les parlementaires, les </a:t>
            </a:r>
            <a:r>
              <a:rPr lang="fr-FR" sz="2800" b="1" dirty="0" smtClean="0">
                <a:solidFill>
                  <a:srgbClr val="006666"/>
                </a:solidFill>
                <a:ea typeface="Times New Roman"/>
                <a:cs typeface="Calibri"/>
              </a:rPr>
              <a:t>sénateurs doivent </a:t>
            </a:r>
            <a:r>
              <a:rPr lang="fr-FR" sz="2800" b="1" dirty="0">
                <a:solidFill>
                  <a:srgbClr val="006666"/>
                </a:solidFill>
                <a:ea typeface="Times New Roman"/>
                <a:cs typeface="Calibri"/>
              </a:rPr>
              <a:t>respecter la </a:t>
            </a:r>
            <a:r>
              <a:rPr lang="fr-FR" sz="2800" b="1" i="1" dirty="0">
                <a:solidFill>
                  <a:srgbClr val="006666"/>
                </a:solidFill>
                <a:ea typeface="Times New Roman"/>
                <a:cs typeface="Calibri"/>
              </a:rPr>
              <a:t>Constitution</a:t>
            </a:r>
            <a:r>
              <a:rPr lang="fr-FR" dirty="0">
                <a:solidFill>
                  <a:prstClr val="black"/>
                </a:solidFill>
                <a:ea typeface="Times New Roman"/>
                <a:cs typeface="Calibri"/>
              </a:rPr>
              <a:t>.</a:t>
            </a:r>
            <a:endParaRPr lang="fr-BE"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573016"/>
            <a:ext cx="655850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168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4000" b="1" dirty="0">
                <a:solidFill>
                  <a:srgbClr val="C0504D">
                    <a:lumMod val="75000"/>
                  </a:srgbClr>
                </a:solidFill>
              </a:rPr>
              <a:t>La Belgique est une monarchie de droit constitutionnel car ...</a:t>
            </a:r>
            <a:endParaRPr lang="fr-BE" dirty="0"/>
          </a:p>
        </p:txBody>
      </p:sp>
      <p:sp>
        <p:nvSpPr>
          <p:cNvPr id="3" name="Espace réservé du contenu 2"/>
          <p:cNvSpPr>
            <a:spLocks noGrp="1"/>
          </p:cNvSpPr>
          <p:nvPr>
            <p:ph idx="1"/>
          </p:nvPr>
        </p:nvSpPr>
        <p:spPr/>
        <p:txBody>
          <a:bodyPr/>
          <a:lstStyle/>
          <a:p>
            <a:pPr marL="0" indent="0" algn="ctr">
              <a:buNone/>
            </a:pPr>
            <a:endParaRPr lang="fr-BE" b="1" dirty="0" smtClean="0">
              <a:solidFill>
                <a:srgbClr val="006666"/>
              </a:solidFill>
            </a:endParaRPr>
          </a:p>
          <a:p>
            <a:pPr marL="0" indent="0" algn="ctr">
              <a:buNone/>
            </a:pPr>
            <a:r>
              <a:rPr lang="fr-BE" b="1" dirty="0" smtClean="0">
                <a:solidFill>
                  <a:srgbClr val="006666"/>
                </a:solidFill>
              </a:rPr>
              <a:t>On dit qu’en Belgique que le roi règne mais ne gouverne pas</a:t>
            </a:r>
          </a:p>
          <a:p>
            <a:endParaRPr lang="fr-BE" dirty="0" smtClean="0"/>
          </a:p>
          <a:p>
            <a:pPr marL="0" indent="0">
              <a:buNone/>
            </a:pPr>
            <a:r>
              <a:rPr lang="fr-BE" sz="2400" b="1" i="1" dirty="0" smtClean="0">
                <a:solidFill>
                  <a:srgbClr val="006666"/>
                </a:solidFill>
              </a:rPr>
              <a:t>Article 106 de la Constitution :</a:t>
            </a:r>
          </a:p>
          <a:p>
            <a:pPr marL="0" indent="0">
              <a:buNone/>
            </a:pPr>
            <a:endParaRPr lang="fr-BE" sz="1200" b="1" i="1" dirty="0">
              <a:solidFill>
                <a:srgbClr val="006666"/>
              </a:solidFill>
            </a:endParaRPr>
          </a:p>
          <a:p>
            <a:r>
              <a:rPr lang="fr-BE" sz="2400" b="1" i="1" dirty="0">
                <a:solidFill>
                  <a:srgbClr val="006666"/>
                </a:solidFill>
              </a:rPr>
              <a:t>Aucun acte du Roi ne peut avoir d'effet, s'il n'est contresigné par un ministre, qui, par cela seul, s'en rend responsable.</a:t>
            </a:r>
          </a:p>
        </p:txBody>
      </p:sp>
    </p:spTree>
    <p:extLst>
      <p:ext uri="{BB962C8B-B14F-4D97-AF65-F5344CB8AC3E}">
        <p14:creationId xmlns:p14="http://schemas.microsoft.com/office/powerpoint/2010/main" val="415947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4000" b="1" dirty="0">
                <a:solidFill>
                  <a:srgbClr val="C0504D">
                    <a:lumMod val="75000"/>
                  </a:srgbClr>
                </a:solidFill>
              </a:rPr>
              <a:t>La Belgique est une </a:t>
            </a:r>
            <a:r>
              <a:rPr lang="fr-BE" sz="4000" b="1" dirty="0" smtClean="0">
                <a:solidFill>
                  <a:srgbClr val="C0504D">
                    <a:lumMod val="75000"/>
                  </a:srgbClr>
                </a:solidFill>
              </a:rPr>
              <a:t>démocratie parlementaire car </a:t>
            </a:r>
            <a:r>
              <a:rPr lang="fr-BE" sz="4000" b="1" dirty="0">
                <a:solidFill>
                  <a:srgbClr val="C0504D">
                    <a:lumMod val="75000"/>
                  </a:srgbClr>
                </a:solidFill>
              </a:rPr>
              <a:t>...</a:t>
            </a:r>
            <a:endParaRPr lang="fr-BE" sz="4800" dirty="0"/>
          </a:p>
        </p:txBody>
      </p:sp>
      <p:sp>
        <p:nvSpPr>
          <p:cNvPr id="3" name="Espace réservé du contenu 2"/>
          <p:cNvSpPr>
            <a:spLocks noGrp="1"/>
          </p:cNvSpPr>
          <p:nvPr>
            <p:ph idx="1"/>
          </p:nvPr>
        </p:nvSpPr>
        <p:spPr>
          <a:xfrm>
            <a:off x="457200" y="1916832"/>
            <a:ext cx="8229600" cy="4209331"/>
          </a:xfrm>
        </p:spPr>
        <p:txBody>
          <a:bodyPr/>
          <a:lstStyle/>
          <a:p>
            <a:pPr marL="0" indent="0" algn="just">
              <a:buNone/>
            </a:pPr>
            <a:r>
              <a:rPr lang="fr-BE" b="1" dirty="0" smtClean="0">
                <a:solidFill>
                  <a:srgbClr val="006666"/>
                </a:solidFill>
              </a:rPr>
              <a:t>Toutes les personnes de nationalité belge de + de 18 ans votent pour former le PARLEMENT et LE SÉNAT.</a:t>
            </a:r>
          </a:p>
          <a:p>
            <a:pPr marL="0" indent="0" algn="just">
              <a:buNone/>
            </a:pPr>
            <a:endParaRPr lang="fr-BE" sz="2400" b="1" dirty="0">
              <a:solidFill>
                <a:srgbClr val="006666"/>
              </a:solidFill>
            </a:endParaRPr>
          </a:p>
          <a:p>
            <a:pPr marL="0" indent="0" algn="just">
              <a:buNone/>
            </a:pPr>
            <a:r>
              <a:rPr lang="fr-BE" b="1" dirty="0" smtClean="0">
                <a:solidFill>
                  <a:srgbClr val="006666"/>
                </a:solidFill>
              </a:rPr>
              <a:t>Le PARLEMENT et le SÉNAT votent des lois et peuvent modifier la CONSTITUTION</a:t>
            </a:r>
          </a:p>
          <a:p>
            <a:pPr marL="0" indent="0" algn="just">
              <a:buNone/>
            </a:pPr>
            <a:endParaRPr lang="fr-BE" sz="2000" b="1" dirty="0">
              <a:solidFill>
                <a:srgbClr val="006666"/>
              </a:solidFill>
            </a:endParaRPr>
          </a:p>
          <a:p>
            <a:pPr marL="0" indent="0" algn="just">
              <a:buNone/>
            </a:pPr>
            <a:r>
              <a:rPr lang="fr-BE" b="1" dirty="0" smtClean="0">
                <a:solidFill>
                  <a:srgbClr val="006666"/>
                </a:solidFill>
              </a:rPr>
              <a:t>PARLEMENT </a:t>
            </a:r>
            <a:r>
              <a:rPr lang="fr-BE" b="1" dirty="0">
                <a:solidFill>
                  <a:srgbClr val="006666"/>
                </a:solidFill>
              </a:rPr>
              <a:t>et </a:t>
            </a:r>
            <a:r>
              <a:rPr lang="fr-BE" b="1" dirty="0" smtClean="0">
                <a:solidFill>
                  <a:srgbClr val="006666"/>
                </a:solidFill>
              </a:rPr>
              <a:t>SÉNAT FORMENT LE POUVOIR LÉGISLATIF</a:t>
            </a:r>
            <a:endParaRPr lang="fr-BE" b="1" dirty="0">
              <a:solidFill>
                <a:srgbClr val="006666"/>
              </a:solidFill>
            </a:endParaRPr>
          </a:p>
        </p:txBody>
      </p:sp>
    </p:spTree>
    <p:extLst>
      <p:ext uri="{BB962C8B-B14F-4D97-AF65-F5344CB8AC3E}">
        <p14:creationId xmlns:p14="http://schemas.microsoft.com/office/powerpoint/2010/main" val="23338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solidFill>
                  <a:schemeClr val="accent6">
                    <a:lumMod val="50000"/>
                  </a:schemeClr>
                </a:solidFill>
              </a:rPr>
              <a:t>Les </a:t>
            </a:r>
            <a:r>
              <a:rPr lang="fr-BE" sz="4000" b="1" dirty="0" smtClean="0">
                <a:solidFill>
                  <a:schemeClr val="accent6">
                    <a:lumMod val="50000"/>
                  </a:schemeClr>
                </a:solidFill>
              </a:rPr>
              <a:t>trois</a:t>
            </a:r>
            <a:r>
              <a:rPr lang="fr-BE" b="1" dirty="0" smtClean="0">
                <a:solidFill>
                  <a:schemeClr val="accent6">
                    <a:lumMod val="50000"/>
                  </a:schemeClr>
                </a:solidFill>
              </a:rPr>
              <a:t> pouvoirs en Belgique</a:t>
            </a:r>
            <a:endParaRPr lang="fr-BE" b="1" dirty="0">
              <a:solidFill>
                <a:schemeClr val="accent6">
                  <a:lumMod val="50000"/>
                </a:schemeClr>
              </a:solidFill>
            </a:endParaRPr>
          </a:p>
        </p:txBody>
      </p:sp>
      <p:sp>
        <p:nvSpPr>
          <p:cNvPr id="3" name="Espace réservé du contenu 2"/>
          <p:cNvSpPr>
            <a:spLocks noGrp="1"/>
          </p:cNvSpPr>
          <p:nvPr>
            <p:ph idx="1"/>
          </p:nvPr>
        </p:nvSpPr>
        <p:spPr/>
        <p:txBody>
          <a:bodyPr/>
          <a:lstStyle/>
          <a:p>
            <a:pPr lvl="0" algn="just">
              <a:buFont typeface="Wingdings" panose="05000000000000000000" pitchFamily="2" charset="2"/>
              <a:buChar char="Ø"/>
            </a:pPr>
            <a:r>
              <a:rPr lang="fr-BE" b="1" dirty="0" smtClean="0">
                <a:solidFill>
                  <a:srgbClr val="006666"/>
                </a:solidFill>
              </a:rPr>
              <a:t>Le </a:t>
            </a:r>
            <a:r>
              <a:rPr lang="fr-BE" b="1" dirty="0">
                <a:solidFill>
                  <a:srgbClr val="006666"/>
                </a:solidFill>
              </a:rPr>
              <a:t>pouvoir législatif </a:t>
            </a:r>
            <a:r>
              <a:rPr lang="fr-BE" b="1" dirty="0" smtClean="0">
                <a:solidFill>
                  <a:srgbClr val="006666"/>
                </a:solidFill>
              </a:rPr>
              <a:t>fait </a:t>
            </a:r>
            <a:r>
              <a:rPr lang="fr-BE" b="1" dirty="0">
                <a:solidFill>
                  <a:srgbClr val="006666"/>
                </a:solidFill>
              </a:rPr>
              <a:t>les lois dans des assemblées </a:t>
            </a:r>
            <a:r>
              <a:rPr lang="fr-BE" b="1" dirty="0" smtClean="0">
                <a:solidFill>
                  <a:srgbClr val="006666"/>
                </a:solidFill>
              </a:rPr>
              <a:t>élues : le parlement et le sénat</a:t>
            </a:r>
          </a:p>
          <a:p>
            <a:pPr lvl="0" algn="just">
              <a:buFont typeface="Wingdings" panose="05000000000000000000" pitchFamily="2" charset="2"/>
              <a:buChar char="Ø"/>
            </a:pPr>
            <a:endParaRPr lang="fr-BE" sz="1200" b="1" dirty="0" smtClean="0">
              <a:solidFill>
                <a:srgbClr val="006666"/>
              </a:solidFill>
            </a:endParaRPr>
          </a:p>
          <a:p>
            <a:pPr lvl="0" algn="just">
              <a:buFont typeface="Wingdings" panose="05000000000000000000" pitchFamily="2" charset="2"/>
              <a:buChar char="Ø"/>
            </a:pPr>
            <a:r>
              <a:rPr lang="fr-BE" b="1" dirty="0">
                <a:solidFill>
                  <a:srgbClr val="006666"/>
                </a:solidFill>
              </a:rPr>
              <a:t>Le pouvoir exécutif gouverne en pratique et prend des décisions sans toucher au pouvoir législatif. Il est confié à des Ministres sous l’autorité d’un Premier Ministre</a:t>
            </a:r>
            <a:r>
              <a:rPr lang="fr-BE" b="1" dirty="0" smtClean="0">
                <a:solidFill>
                  <a:srgbClr val="006666"/>
                </a:solidFill>
              </a:rPr>
              <a:t>.</a:t>
            </a:r>
          </a:p>
          <a:p>
            <a:pPr lvl="0" algn="just">
              <a:buFont typeface="Wingdings" panose="05000000000000000000" pitchFamily="2" charset="2"/>
              <a:buChar char="Ø"/>
            </a:pPr>
            <a:endParaRPr lang="fr-BE" sz="1400" b="1" dirty="0">
              <a:solidFill>
                <a:srgbClr val="006666"/>
              </a:solidFill>
            </a:endParaRPr>
          </a:p>
          <a:p>
            <a:pPr lvl="0" algn="just">
              <a:buFont typeface="Wingdings" panose="05000000000000000000" pitchFamily="2" charset="2"/>
              <a:buChar char="Ø"/>
            </a:pPr>
            <a:r>
              <a:rPr lang="fr-BE" b="1" dirty="0">
                <a:solidFill>
                  <a:srgbClr val="006666"/>
                </a:solidFill>
              </a:rPr>
              <a:t>Le pouvoir judiciaire est exercé par des magistrats indépendants.</a:t>
            </a:r>
          </a:p>
          <a:p>
            <a:pPr lvl="0">
              <a:buFont typeface="Wingdings" panose="05000000000000000000" pitchFamily="2" charset="2"/>
              <a:buChar char="Ø"/>
            </a:pPr>
            <a:endParaRPr lang="fr-BE" dirty="0">
              <a:solidFill>
                <a:prstClr val="black"/>
              </a:solidFill>
            </a:endParaRPr>
          </a:p>
          <a:p>
            <a:pPr>
              <a:buFont typeface="Wingdings" panose="05000000000000000000" pitchFamily="2" charset="2"/>
              <a:buChar char="Ø"/>
            </a:pPr>
            <a:endParaRPr lang="fr-BE" dirty="0"/>
          </a:p>
          <a:p>
            <a:pPr>
              <a:buFont typeface="Wingdings" panose="05000000000000000000" pitchFamily="2" charset="2"/>
              <a:buChar char="Ø"/>
            </a:pPr>
            <a:endParaRPr lang="fr-BE" dirty="0"/>
          </a:p>
        </p:txBody>
      </p:sp>
    </p:spTree>
    <p:extLst>
      <p:ext uri="{BB962C8B-B14F-4D97-AF65-F5344CB8AC3E}">
        <p14:creationId xmlns:p14="http://schemas.microsoft.com/office/powerpoint/2010/main" val="359113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solidFill>
                  <a:schemeClr val="accent6">
                    <a:lumMod val="50000"/>
                  </a:schemeClr>
                </a:solidFill>
              </a:rPr>
              <a:t>La Belgique dans l’Europe des 28 pays</a:t>
            </a:r>
            <a:endParaRPr lang="fr-BE" b="1" dirty="0">
              <a:solidFill>
                <a:schemeClr val="accent6">
                  <a:lumMod val="50000"/>
                </a:scheme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842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smtClean="0">
                <a:solidFill>
                  <a:schemeClr val="accent2">
                    <a:lumMod val="75000"/>
                  </a:schemeClr>
                </a:solidFill>
              </a:rPr>
              <a:t>Séparation</a:t>
            </a:r>
            <a:r>
              <a:rPr lang="fr-BE" b="1" dirty="0" smtClean="0">
                <a:solidFill>
                  <a:schemeClr val="accent2">
                    <a:lumMod val="75000"/>
                  </a:schemeClr>
                </a:solidFill>
              </a:rPr>
              <a:t> des pouvoirs</a:t>
            </a:r>
            <a:endParaRPr lang="fr-BE" b="1" dirty="0">
              <a:solidFill>
                <a:schemeClr val="accent2">
                  <a:lumMod val="75000"/>
                </a:schemeClr>
              </a:solidFill>
            </a:endParaRPr>
          </a:p>
        </p:txBody>
      </p:sp>
      <p:sp>
        <p:nvSpPr>
          <p:cNvPr id="3" name="Espace réservé du contenu 2"/>
          <p:cNvSpPr>
            <a:spLocks noGrp="1"/>
          </p:cNvSpPr>
          <p:nvPr>
            <p:ph idx="1"/>
          </p:nvPr>
        </p:nvSpPr>
        <p:spPr/>
        <p:txBody>
          <a:bodyPr/>
          <a:lstStyle/>
          <a:p>
            <a:pPr marL="0" indent="0" algn="just">
              <a:lnSpc>
                <a:spcPct val="115000"/>
              </a:lnSpc>
              <a:spcAft>
                <a:spcPts val="0"/>
              </a:spcAft>
              <a:buNone/>
            </a:pPr>
            <a:endParaRPr lang="fr-FR" dirty="0" smtClean="0">
              <a:solidFill>
                <a:srgbClr val="000000"/>
              </a:solidFill>
              <a:ea typeface="Arial Unicode MS"/>
              <a:cs typeface="Calibri"/>
            </a:endParaRPr>
          </a:p>
          <a:p>
            <a:pPr marL="0" indent="0" algn="just">
              <a:lnSpc>
                <a:spcPct val="115000"/>
              </a:lnSpc>
              <a:spcAft>
                <a:spcPts val="0"/>
              </a:spcAft>
              <a:buNone/>
            </a:pPr>
            <a:r>
              <a:rPr lang="fr-FR" b="1" dirty="0" smtClean="0">
                <a:solidFill>
                  <a:srgbClr val="006666"/>
                </a:solidFill>
                <a:ea typeface="Arial Unicode MS"/>
                <a:cs typeface="Calibri"/>
              </a:rPr>
              <a:t>Le </a:t>
            </a:r>
            <a:r>
              <a:rPr lang="fr-FR" b="1" dirty="0">
                <a:solidFill>
                  <a:srgbClr val="006666"/>
                </a:solidFill>
                <a:ea typeface="Arial Unicode MS"/>
                <a:cs typeface="Calibri"/>
              </a:rPr>
              <a:t>pouvoir législatif tient son pouvoir du </a:t>
            </a:r>
            <a:r>
              <a:rPr lang="fr-FR" b="1" dirty="0" smtClean="0">
                <a:solidFill>
                  <a:srgbClr val="006666"/>
                </a:solidFill>
                <a:ea typeface="Arial Unicode MS"/>
                <a:cs typeface="Calibri"/>
              </a:rPr>
              <a:t>peuple. Toutes  </a:t>
            </a:r>
            <a:r>
              <a:rPr lang="fr-FR" b="1" dirty="0">
                <a:solidFill>
                  <a:srgbClr val="006666"/>
                </a:solidFill>
                <a:ea typeface="Arial Unicode MS"/>
                <a:cs typeface="Calibri"/>
              </a:rPr>
              <a:t>et les députés décident librement pour peu qu'ils respectent la Constitution et les lois en vigueur qu'ils peuvent toutefois modifier.  </a:t>
            </a:r>
            <a:endParaRPr lang="fr-BE" b="1" dirty="0">
              <a:solidFill>
                <a:srgbClr val="006666"/>
              </a:solidFill>
            </a:endParaRPr>
          </a:p>
        </p:txBody>
      </p:sp>
    </p:spTree>
    <p:extLst>
      <p:ext uri="{BB962C8B-B14F-4D97-AF65-F5344CB8AC3E}">
        <p14:creationId xmlns:p14="http://schemas.microsoft.com/office/powerpoint/2010/main" val="3703942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b="1" dirty="0" smtClean="0">
                <a:solidFill>
                  <a:schemeClr val="accent2">
                    <a:lumMod val="75000"/>
                  </a:schemeClr>
                </a:solidFill>
              </a:rPr>
              <a:t>Séparation</a:t>
            </a:r>
            <a:r>
              <a:rPr lang="fr-BE" b="1" dirty="0" smtClean="0">
                <a:solidFill>
                  <a:schemeClr val="accent2">
                    <a:lumMod val="75000"/>
                  </a:schemeClr>
                </a:solidFill>
              </a:rPr>
              <a:t> des pouvoirs</a:t>
            </a:r>
            <a:endParaRPr lang="fr-BE" b="1" dirty="0">
              <a:solidFill>
                <a:schemeClr val="accent2">
                  <a:lumMod val="75000"/>
                </a:schemeClr>
              </a:solidFill>
            </a:endParaRPr>
          </a:p>
        </p:txBody>
      </p:sp>
      <p:sp>
        <p:nvSpPr>
          <p:cNvPr id="3" name="Espace réservé du contenu 2"/>
          <p:cNvSpPr>
            <a:spLocks noGrp="1"/>
          </p:cNvSpPr>
          <p:nvPr>
            <p:ph idx="1"/>
          </p:nvPr>
        </p:nvSpPr>
        <p:spPr/>
        <p:txBody>
          <a:bodyPr/>
          <a:lstStyle/>
          <a:p>
            <a:pPr marL="0" indent="0" algn="just">
              <a:lnSpc>
                <a:spcPct val="115000"/>
              </a:lnSpc>
              <a:spcAft>
                <a:spcPts val="0"/>
              </a:spcAft>
              <a:buNone/>
            </a:pPr>
            <a:endParaRPr lang="fr-FR" dirty="0" smtClean="0">
              <a:solidFill>
                <a:srgbClr val="000000"/>
              </a:solidFill>
              <a:ea typeface="Arial Unicode MS"/>
              <a:cs typeface="Calibri"/>
            </a:endParaRPr>
          </a:p>
          <a:p>
            <a:pPr marL="0" indent="0" algn="just">
              <a:lnSpc>
                <a:spcPct val="115000"/>
              </a:lnSpc>
              <a:spcAft>
                <a:spcPts val="0"/>
              </a:spcAft>
              <a:buNone/>
            </a:pPr>
            <a:r>
              <a:rPr lang="fr-FR" b="1" dirty="0" smtClean="0">
                <a:solidFill>
                  <a:srgbClr val="006666"/>
                </a:solidFill>
                <a:ea typeface="Arial Unicode MS"/>
                <a:cs typeface="Calibri"/>
              </a:rPr>
              <a:t>Le </a:t>
            </a:r>
            <a:r>
              <a:rPr lang="fr-FR" b="1" dirty="0">
                <a:solidFill>
                  <a:srgbClr val="006666"/>
                </a:solidFill>
                <a:ea typeface="Arial Unicode MS"/>
                <a:cs typeface="Calibri"/>
              </a:rPr>
              <a:t>pouvoir exécutif est celui qui est le moins indépendant puisqu'il est désigné par le Parlement. Cependant, il dispose d'une certaine autonomie et donc d'un pouvoir de décision dans la gestion du pays. </a:t>
            </a:r>
            <a:endParaRPr lang="fr-BE" b="1" dirty="0">
              <a:solidFill>
                <a:srgbClr val="006666"/>
              </a:solidFill>
              <a:ea typeface="Calibri"/>
              <a:cs typeface="Times New Roman"/>
            </a:endParaRPr>
          </a:p>
          <a:p>
            <a:endParaRPr lang="fr-BE" dirty="0"/>
          </a:p>
        </p:txBody>
      </p:sp>
    </p:spTree>
    <p:extLst>
      <p:ext uri="{BB962C8B-B14F-4D97-AF65-F5344CB8AC3E}">
        <p14:creationId xmlns:p14="http://schemas.microsoft.com/office/powerpoint/2010/main" val="35105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04864"/>
            <a:ext cx="8229600" cy="1858218"/>
          </a:xfrm>
        </p:spPr>
        <p:txBody>
          <a:bodyPr>
            <a:normAutofit/>
          </a:bodyPr>
          <a:lstStyle/>
          <a:p>
            <a:r>
              <a:rPr lang="fr-BE" b="1" dirty="0" smtClean="0">
                <a:solidFill>
                  <a:schemeClr val="accent2">
                    <a:lumMod val="75000"/>
                  </a:schemeClr>
                </a:solidFill>
              </a:rPr>
              <a:t>Belgique : Un État fédéral </a:t>
            </a:r>
            <a:endParaRPr lang="fr-BE" b="1" dirty="0">
              <a:solidFill>
                <a:schemeClr val="accent2">
                  <a:lumMod val="75000"/>
                </a:schemeClr>
              </a:solidFill>
            </a:endParaRPr>
          </a:p>
        </p:txBody>
      </p:sp>
    </p:spTree>
    <p:extLst>
      <p:ext uri="{BB962C8B-B14F-4D97-AF65-F5344CB8AC3E}">
        <p14:creationId xmlns:p14="http://schemas.microsoft.com/office/powerpoint/2010/main" val="1479361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a:solidFill>
                  <a:schemeClr val="accent2">
                    <a:lumMod val="75000"/>
                  </a:schemeClr>
                </a:solidFill>
              </a:rPr>
              <a:t>Belgique : </a:t>
            </a:r>
            <a:r>
              <a:rPr lang="fr-BE" sz="4000" b="1" dirty="0" smtClean="0">
                <a:solidFill>
                  <a:schemeClr val="accent2">
                    <a:lumMod val="75000"/>
                  </a:schemeClr>
                </a:solidFill>
              </a:rPr>
              <a:t>Un </a:t>
            </a:r>
            <a:r>
              <a:rPr lang="fr-BE" sz="4000" b="1" dirty="0">
                <a:solidFill>
                  <a:schemeClr val="accent2">
                    <a:lumMod val="75000"/>
                  </a:schemeClr>
                </a:solidFill>
              </a:rPr>
              <a:t>État fédéral </a:t>
            </a:r>
            <a:endParaRPr lang="fr-BE" sz="4000" dirty="0"/>
          </a:p>
        </p:txBody>
      </p:sp>
      <p:sp>
        <p:nvSpPr>
          <p:cNvPr id="3" name="Espace réservé du contenu 2"/>
          <p:cNvSpPr>
            <a:spLocks noGrp="1"/>
          </p:cNvSpPr>
          <p:nvPr>
            <p:ph idx="1"/>
          </p:nvPr>
        </p:nvSpPr>
        <p:spPr/>
        <p:txBody>
          <a:bodyPr/>
          <a:lstStyle/>
          <a:p>
            <a:pPr marL="0" indent="0" algn="just">
              <a:buNone/>
            </a:pPr>
            <a:r>
              <a:rPr lang="fr-FR" sz="2800" b="1" dirty="0" smtClean="0">
                <a:solidFill>
                  <a:srgbClr val="006666"/>
                </a:solidFill>
              </a:rPr>
              <a:t>La </a:t>
            </a:r>
            <a:r>
              <a:rPr lang="fr-FR" sz="2800" b="1" dirty="0">
                <a:solidFill>
                  <a:srgbClr val="006666"/>
                </a:solidFill>
              </a:rPr>
              <a:t>Belgique est devenue un </a:t>
            </a:r>
            <a:r>
              <a:rPr lang="fr-FR" sz="2800" b="1" i="1" dirty="0">
                <a:solidFill>
                  <a:srgbClr val="006666"/>
                </a:solidFill>
              </a:rPr>
              <a:t>État fédéral</a:t>
            </a:r>
            <a:r>
              <a:rPr lang="fr-FR" sz="2800" b="1" dirty="0">
                <a:solidFill>
                  <a:srgbClr val="006666"/>
                </a:solidFill>
              </a:rPr>
              <a:t> car elle dispose de plusieurs </a:t>
            </a:r>
            <a:r>
              <a:rPr lang="fr-FR" sz="2800" b="1" dirty="0" smtClean="0">
                <a:solidFill>
                  <a:srgbClr val="006666"/>
                </a:solidFill>
              </a:rPr>
              <a:t>niveaux de pouvoir: le pouvoir Fédéral, le pouvoir des Régions, le pouvoir des Communautés, le pouvoir des Provinces et le pouvoir des Communes. </a:t>
            </a:r>
          </a:p>
          <a:p>
            <a:pPr marL="0" indent="0" algn="just">
              <a:buNone/>
            </a:pPr>
            <a:endParaRPr lang="fr-FR" sz="1050" b="1" dirty="0">
              <a:solidFill>
                <a:srgbClr val="006666"/>
              </a:solidFill>
            </a:endParaRPr>
          </a:p>
          <a:p>
            <a:pPr marL="0" indent="0" algn="just">
              <a:buNone/>
            </a:pPr>
            <a:r>
              <a:rPr lang="fr-FR" sz="2800" b="1" dirty="0" smtClean="0">
                <a:solidFill>
                  <a:srgbClr val="006666"/>
                </a:solidFill>
              </a:rPr>
              <a:t>Chaque niveau de pouvoir dispose d’un « gouvernement » et d’assemblée (s) élues par le peuple. </a:t>
            </a:r>
          </a:p>
          <a:p>
            <a:pPr marL="0" indent="0" algn="just">
              <a:buNone/>
            </a:pPr>
            <a:r>
              <a:rPr lang="fr-FR" sz="2800" b="1" dirty="0" smtClean="0">
                <a:solidFill>
                  <a:srgbClr val="006666"/>
                </a:solidFill>
              </a:rPr>
              <a:t>Chaque niveau de pouvoir  a des compétences et missions particulières. </a:t>
            </a:r>
            <a:endParaRPr lang="fr-BE" sz="2800" b="1" dirty="0">
              <a:solidFill>
                <a:srgbClr val="006666"/>
              </a:solidFill>
            </a:endParaRPr>
          </a:p>
          <a:p>
            <a:pPr marL="0" indent="0">
              <a:buNone/>
            </a:pPr>
            <a:endParaRPr lang="fr-BE" dirty="0"/>
          </a:p>
        </p:txBody>
      </p:sp>
    </p:spTree>
    <p:extLst>
      <p:ext uri="{BB962C8B-B14F-4D97-AF65-F5344CB8AC3E}">
        <p14:creationId xmlns:p14="http://schemas.microsoft.com/office/powerpoint/2010/main" val="2672587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3314627" cy="649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95536" y="188640"/>
            <a:ext cx="3240360" cy="4339650"/>
          </a:xfrm>
          <a:prstGeom prst="rect">
            <a:avLst/>
          </a:prstGeom>
          <a:noFill/>
        </p:spPr>
        <p:txBody>
          <a:bodyPr wrap="square" rtlCol="0">
            <a:spAutoFit/>
          </a:bodyPr>
          <a:lstStyle/>
          <a:p>
            <a:r>
              <a:rPr lang="fr-BE" sz="4000" b="1" dirty="0" smtClean="0">
                <a:solidFill>
                  <a:schemeClr val="accent6">
                    <a:lumMod val="50000"/>
                  </a:schemeClr>
                </a:solidFill>
              </a:rPr>
              <a:t>Chaque « niveau de pouvoir » a ses propres compétences et missions.</a:t>
            </a:r>
          </a:p>
          <a:p>
            <a:endParaRPr lang="fr-BE" dirty="0"/>
          </a:p>
          <a:p>
            <a:endParaRPr lang="fr-BE" dirty="0"/>
          </a:p>
        </p:txBody>
      </p:sp>
      <p:sp>
        <p:nvSpPr>
          <p:cNvPr id="5" name="ZoneTexte 4"/>
          <p:cNvSpPr txBox="1"/>
          <p:nvPr/>
        </p:nvSpPr>
        <p:spPr>
          <a:xfrm>
            <a:off x="395536" y="6093296"/>
            <a:ext cx="2880320" cy="430887"/>
          </a:xfrm>
          <a:prstGeom prst="rect">
            <a:avLst/>
          </a:prstGeom>
          <a:noFill/>
        </p:spPr>
        <p:txBody>
          <a:bodyPr wrap="square" rtlCol="0">
            <a:spAutoFit/>
          </a:bodyPr>
          <a:lstStyle/>
          <a:p>
            <a:r>
              <a:rPr lang="fr-BE" sz="1100" b="1" i="1" dirty="0" smtClean="0">
                <a:solidFill>
                  <a:srgbClr val="006666"/>
                </a:solidFill>
              </a:rPr>
              <a:t>Images extraites de la Malette pédagogique « Institutions » de Lire &amp;  Écrire asbl</a:t>
            </a:r>
            <a:endParaRPr lang="fr-BE" sz="1100" b="1" i="1" dirty="0">
              <a:solidFill>
                <a:srgbClr val="006666"/>
              </a:solidFill>
            </a:endParaRPr>
          </a:p>
        </p:txBody>
      </p:sp>
    </p:spTree>
    <p:extLst>
      <p:ext uri="{BB962C8B-B14F-4D97-AF65-F5344CB8AC3E}">
        <p14:creationId xmlns:p14="http://schemas.microsoft.com/office/powerpoint/2010/main" val="2777715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solidFill>
                  <a:schemeClr val="accent6">
                    <a:lumMod val="50000"/>
                  </a:schemeClr>
                </a:solidFill>
              </a:rPr>
              <a:t>Quelques compétences et missions obligatoires des Communes  </a:t>
            </a:r>
            <a:endParaRPr lang="fr-BE" b="1" dirty="0">
              <a:solidFill>
                <a:schemeClr val="accent6">
                  <a:lumMod val="50000"/>
                </a:schemeClr>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579630188"/>
              </p:ext>
            </p:extLst>
          </p:nvPr>
        </p:nvGraphicFramePr>
        <p:xfrm>
          <a:off x="2987824" y="1556792"/>
          <a:ext cx="5235649" cy="2425470"/>
        </p:xfrm>
        <a:graphic>
          <a:graphicData uri="http://schemas.openxmlformats.org/presentationml/2006/ole">
            <mc:AlternateContent xmlns:mc="http://schemas.openxmlformats.org/markup-compatibility/2006">
              <mc:Choice xmlns:v="urn:schemas-microsoft-com:vml" Requires="v">
                <p:oleObj spid="_x0000_s8195" name="Document" r:id="rId4" imgW="6027058" imgH="2792647" progId="Word.Document.12">
                  <p:embed/>
                </p:oleObj>
              </mc:Choice>
              <mc:Fallback>
                <p:oleObj name="Document" r:id="rId4" imgW="6027058" imgH="2792647" progId="Word.Document.12">
                  <p:embed/>
                  <p:pic>
                    <p:nvPicPr>
                      <p:cNvPr id="0" name=""/>
                      <p:cNvPicPr/>
                      <p:nvPr/>
                    </p:nvPicPr>
                    <p:blipFill>
                      <a:blip r:embed="rId5"/>
                      <a:stretch>
                        <a:fillRect/>
                      </a:stretch>
                    </p:blipFill>
                    <p:spPr>
                      <a:xfrm>
                        <a:off x="2987824" y="1556792"/>
                        <a:ext cx="5235649" cy="2425470"/>
                      </a:xfrm>
                      <a:prstGeom prst="rect">
                        <a:avLst/>
                      </a:prstGeom>
                    </p:spPr>
                  </p:pic>
                </p:oleObj>
              </mc:Fallback>
            </mc:AlternateContent>
          </a:graphicData>
        </a:graphic>
      </p:graphicFrame>
      <p:pic>
        <p:nvPicPr>
          <p:cNvPr id="7171" name="Picture 3"/>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3789040"/>
            <a:ext cx="5454383" cy="242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au 5"/>
          <p:cNvGraphicFramePr>
            <a:graphicFrameLocks noGrp="1"/>
          </p:cNvGraphicFramePr>
          <p:nvPr>
            <p:extLst>
              <p:ext uri="{D42A27DB-BD31-4B8C-83A1-F6EECF244321}">
                <p14:modId xmlns:p14="http://schemas.microsoft.com/office/powerpoint/2010/main" val="2784898314"/>
              </p:ext>
            </p:extLst>
          </p:nvPr>
        </p:nvGraphicFramePr>
        <p:xfrm>
          <a:off x="331336" y="2011585"/>
          <a:ext cx="2139315" cy="1597660"/>
        </p:xfrm>
        <a:graphic>
          <a:graphicData uri="http://schemas.openxmlformats.org/drawingml/2006/table">
            <a:tbl>
              <a:tblPr firstRow="1" firstCol="1" bandRow="1"/>
              <a:tblGrid>
                <a:gridCol w="2139315"/>
              </a:tblGrid>
              <a:tr h="1597660">
                <a:tc>
                  <a:txBody>
                    <a:bodyPr/>
                    <a:lstStyle/>
                    <a:p>
                      <a:pPr algn="ctr">
                        <a:lnSpc>
                          <a:spcPct val="115000"/>
                        </a:lnSpc>
                        <a:spcAft>
                          <a:spcPts val="0"/>
                        </a:spcAft>
                      </a:pPr>
                      <a:r>
                        <a:rPr lang="fr-FR" sz="1100" b="1" dirty="0">
                          <a:solidFill>
                            <a:srgbClr val="984807"/>
                          </a:solidFill>
                          <a:effectLst/>
                          <a:latin typeface="Calibri"/>
                          <a:ea typeface="Calibri"/>
                          <a:cs typeface="Times New Roman"/>
                        </a:rPr>
                        <a:t>Entretien des parcs et espaces verts communaux</a:t>
                      </a:r>
                      <a:endParaRPr lang="fr-BE" sz="11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pic>
        <p:nvPicPr>
          <p:cNvPr id="7172" name="Image 18" descr="indian-worker-865664_19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2492896"/>
            <a:ext cx="1866900" cy="12477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95536" y="3933056"/>
            <a:ext cx="2448272" cy="2677656"/>
          </a:xfrm>
          <a:prstGeom prst="rect">
            <a:avLst/>
          </a:prstGeom>
          <a:noFill/>
        </p:spPr>
        <p:txBody>
          <a:bodyPr wrap="square" rtlCol="0">
            <a:spAutoFit/>
          </a:bodyPr>
          <a:lstStyle/>
          <a:p>
            <a:r>
              <a:rPr lang="fr-BE" sz="1400" b="1" dirty="0">
                <a:solidFill>
                  <a:srgbClr val="006666"/>
                </a:solidFill>
              </a:rPr>
              <a:t>Les compétences communales </a:t>
            </a:r>
            <a:r>
              <a:rPr lang="fr-BE" sz="1400" b="1" dirty="0" smtClean="0">
                <a:solidFill>
                  <a:srgbClr val="006666"/>
                </a:solidFill>
              </a:rPr>
              <a:t>« facultatives » des Communes sont </a:t>
            </a:r>
            <a:r>
              <a:rPr lang="fr-BE" sz="1400" b="1" dirty="0">
                <a:solidFill>
                  <a:srgbClr val="006666"/>
                </a:solidFill>
              </a:rPr>
              <a:t>très larges, couvrant tout ce qui relève </a:t>
            </a:r>
            <a:r>
              <a:rPr lang="fr-BE" sz="1400" b="1" dirty="0" smtClean="0">
                <a:solidFill>
                  <a:srgbClr val="006666"/>
                </a:solidFill>
              </a:rPr>
              <a:t>des </a:t>
            </a:r>
            <a:r>
              <a:rPr lang="fr-BE" sz="1400" b="1" dirty="0">
                <a:solidFill>
                  <a:srgbClr val="006666"/>
                </a:solidFill>
              </a:rPr>
              <a:t>besoins collectifs des habitants</a:t>
            </a:r>
            <a:r>
              <a:rPr lang="fr-BE" sz="1400" b="1" dirty="0" smtClean="0">
                <a:solidFill>
                  <a:srgbClr val="006666"/>
                </a:solidFill>
              </a:rPr>
              <a:t>. Dans ce cadre, une commune peut soutenir le tourisme, les activités culturelles, la cohésion sociale, construire un hall de sports, bâtir </a:t>
            </a:r>
            <a:r>
              <a:rPr lang="fr-BE" sz="1400" b="1" dirty="0">
                <a:solidFill>
                  <a:srgbClr val="006666"/>
                </a:solidFill>
              </a:rPr>
              <a:t>une maison de </a:t>
            </a:r>
            <a:r>
              <a:rPr lang="fr-BE" sz="1400" b="1" dirty="0" smtClean="0">
                <a:solidFill>
                  <a:srgbClr val="006666"/>
                </a:solidFill>
              </a:rPr>
              <a:t>repos, etc. </a:t>
            </a:r>
            <a:endParaRPr lang="fr-BE" sz="1400" b="1" dirty="0">
              <a:solidFill>
                <a:srgbClr val="006666"/>
              </a:solidFill>
            </a:endParaRPr>
          </a:p>
        </p:txBody>
      </p:sp>
    </p:spTree>
    <p:extLst>
      <p:ext uri="{BB962C8B-B14F-4D97-AF65-F5344CB8AC3E}">
        <p14:creationId xmlns:p14="http://schemas.microsoft.com/office/powerpoint/2010/main" val="2487581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solidFill>
                  <a:schemeClr val="accent6">
                    <a:lumMod val="50000"/>
                  </a:schemeClr>
                </a:solidFill>
              </a:rPr>
              <a:t>La Belgique</a:t>
            </a:r>
            <a:endParaRPr lang="fr-BE" sz="4000" b="1" dirty="0">
              <a:solidFill>
                <a:schemeClr val="accent6">
                  <a:lumMod val="50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4056" y="1600200"/>
            <a:ext cx="553588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8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solidFill>
                  <a:schemeClr val="accent6">
                    <a:lumMod val="50000"/>
                  </a:schemeClr>
                </a:solidFill>
              </a:rPr>
              <a:t>État fédéral</a:t>
            </a:r>
            <a:endParaRPr lang="fr-BE" b="1" dirty="0">
              <a:solidFill>
                <a:schemeClr val="accent6">
                  <a:lumMod val="50000"/>
                </a:schemeClr>
              </a:solidFill>
            </a:endParaRPr>
          </a:p>
        </p:txBody>
      </p:sp>
      <p:pic>
        <p:nvPicPr>
          <p:cNvPr id="307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019300" y="1820069"/>
            <a:ext cx="5105400" cy="4086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3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b="1" dirty="0" smtClean="0">
                <a:solidFill>
                  <a:schemeClr val="accent6">
                    <a:lumMod val="50000"/>
                  </a:schemeClr>
                </a:solidFill>
              </a:rPr>
              <a:t>Les 3 Régions </a:t>
            </a:r>
            <a:endParaRPr lang="fr-BE" sz="4000" b="1" dirty="0">
              <a:solidFill>
                <a:schemeClr val="accent6">
                  <a:lumMod val="50000"/>
                </a:schemeClr>
              </a:solidFill>
            </a:endParaRPr>
          </a:p>
        </p:txBody>
      </p:sp>
      <p:pic>
        <p:nvPicPr>
          <p:cNvPr id="4" name="Espace réservé du contenu 3" descr="Description : http://www.federation-wallonie-bruxelles.be/uploads/pics/Carte-region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264696" cy="4608512"/>
          </a:xfrm>
          <a:prstGeom prst="rect">
            <a:avLst/>
          </a:prstGeom>
          <a:noFill/>
          <a:ln>
            <a:noFill/>
          </a:ln>
        </p:spPr>
      </p:pic>
      <p:sp>
        <p:nvSpPr>
          <p:cNvPr id="5" name="ZoneTexte 4"/>
          <p:cNvSpPr txBox="1"/>
          <p:nvPr/>
        </p:nvSpPr>
        <p:spPr>
          <a:xfrm>
            <a:off x="1619672" y="6237312"/>
            <a:ext cx="5976664" cy="261610"/>
          </a:xfrm>
          <a:prstGeom prst="rect">
            <a:avLst/>
          </a:prstGeom>
          <a:noFill/>
        </p:spPr>
        <p:txBody>
          <a:bodyPr wrap="square" rtlCol="0">
            <a:spAutoFit/>
          </a:bodyPr>
          <a:lstStyle/>
          <a:p>
            <a:r>
              <a:rPr lang="fr-FR" sz="1100" i="1" dirty="0"/>
              <a:t>http://www.federation-wallonie-bruxelles.be/index.php?id=portail_geographie</a:t>
            </a:r>
            <a:endParaRPr lang="fr-BE" sz="1100" i="1" dirty="0"/>
          </a:p>
        </p:txBody>
      </p:sp>
    </p:spTree>
    <p:extLst>
      <p:ext uri="{BB962C8B-B14F-4D97-AF65-F5344CB8AC3E}">
        <p14:creationId xmlns:p14="http://schemas.microsoft.com/office/powerpoint/2010/main" val="284134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chemeClr val="accent6">
                    <a:lumMod val="50000"/>
                  </a:schemeClr>
                </a:solidFill>
              </a:rPr>
              <a:t>Les 3 Communautés</a:t>
            </a:r>
            <a:r>
              <a:rPr lang="fr-FR" b="1" dirty="0">
                <a:solidFill>
                  <a:schemeClr val="accent6">
                    <a:lumMod val="50000"/>
                  </a:schemeClr>
                </a:solidFill>
              </a:rPr>
              <a:t> </a:t>
            </a:r>
            <a:endParaRPr lang="fr-BE" b="1" dirty="0">
              <a:solidFill>
                <a:schemeClr val="accent6">
                  <a:lumMod val="50000"/>
                </a:schemeClr>
              </a:solidFill>
            </a:endParaRPr>
          </a:p>
        </p:txBody>
      </p:sp>
      <p:pic>
        <p:nvPicPr>
          <p:cNvPr id="4" name="Espace réservé du contenu 3" descr="Description : http://www.federation-wallonie-bruxelles.be/uploads/pics/Carte-communaute_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5083" y="1600200"/>
            <a:ext cx="5373834" cy="4525963"/>
          </a:xfrm>
          <a:prstGeom prst="rect">
            <a:avLst/>
          </a:prstGeom>
          <a:noFill/>
          <a:ln>
            <a:noFill/>
          </a:ln>
        </p:spPr>
      </p:pic>
      <p:sp>
        <p:nvSpPr>
          <p:cNvPr id="5" name="ZoneTexte 4"/>
          <p:cNvSpPr txBox="1"/>
          <p:nvPr/>
        </p:nvSpPr>
        <p:spPr>
          <a:xfrm>
            <a:off x="1619672" y="6237312"/>
            <a:ext cx="5976664" cy="261610"/>
          </a:xfrm>
          <a:prstGeom prst="rect">
            <a:avLst/>
          </a:prstGeom>
          <a:noFill/>
        </p:spPr>
        <p:txBody>
          <a:bodyPr wrap="square" rtlCol="0">
            <a:spAutoFit/>
          </a:bodyPr>
          <a:lstStyle/>
          <a:p>
            <a:r>
              <a:rPr lang="fr-FR" sz="1100" i="1" dirty="0"/>
              <a:t>http://www.federation-wallonie-bruxelles.be/index.php?id=portail_geographie</a:t>
            </a:r>
            <a:endParaRPr lang="fr-BE" sz="1100" i="1" dirty="0"/>
          </a:p>
        </p:txBody>
      </p:sp>
    </p:spTree>
    <p:extLst>
      <p:ext uri="{BB962C8B-B14F-4D97-AF65-F5344CB8AC3E}">
        <p14:creationId xmlns:p14="http://schemas.microsoft.com/office/powerpoint/2010/main" val="369669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b="1" dirty="0" smtClean="0">
                <a:solidFill>
                  <a:schemeClr val="accent6">
                    <a:lumMod val="50000"/>
                  </a:schemeClr>
                </a:solidFill>
              </a:rPr>
              <a:t>Les 10 Provinces</a:t>
            </a:r>
            <a:endParaRPr lang="fr-BE" b="1" dirty="0">
              <a:solidFill>
                <a:schemeClr val="accent6">
                  <a:lumMod val="50000"/>
                </a:scheme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844824"/>
            <a:ext cx="55704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0935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683</Words>
  <Application>Microsoft Office PowerPoint</Application>
  <PresentationFormat>Affichage à l'écran (4:3)</PresentationFormat>
  <Paragraphs>163</Paragraphs>
  <Slides>45</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45</vt:i4>
      </vt:variant>
    </vt:vector>
  </HeadingPairs>
  <TitlesOfParts>
    <vt:vector size="47" baseType="lpstr">
      <vt:lpstr>Thème Office</vt:lpstr>
      <vt:lpstr>Document</vt:lpstr>
      <vt:lpstr>DIAPORAMA</vt:lpstr>
      <vt:lpstr>Présentation PowerPoint</vt:lpstr>
      <vt:lpstr>La Belgique dans le Monde</vt:lpstr>
      <vt:lpstr>La Belgique dans l’Europe des 28 pays</vt:lpstr>
      <vt:lpstr>La Belgique</vt:lpstr>
      <vt:lpstr>État fédéral</vt:lpstr>
      <vt:lpstr>Les 3 Régions </vt:lpstr>
      <vt:lpstr>Les 3 Communautés </vt:lpstr>
      <vt:lpstr>Les 10 Provinces</vt:lpstr>
      <vt:lpstr>Les Communes</vt:lpstr>
      <vt:lpstr>Présentation PowerPoint</vt:lpstr>
      <vt:lpstr>Présentation PowerPoint</vt:lpstr>
      <vt:lpstr>POPULATION Population globale</vt:lpstr>
      <vt:lpstr>POPULATION Population globale</vt:lpstr>
      <vt:lpstr>POPULATION Population globale</vt:lpstr>
      <vt:lpstr>POPULATION FEMMES ET HOMMES</vt:lpstr>
      <vt:lpstr>POPULATION  FEMMES ET HOMMES</vt:lpstr>
      <vt:lpstr>POPULATION</vt:lpstr>
      <vt:lpstr>POPULATION Francophones – Néerlandophones - Germanophones</vt:lpstr>
      <vt:lpstr>POPULATION Francophones – Néerlandophones - Germanophones</vt:lpstr>
      <vt:lpstr>POPULATION Lieux d’habitation</vt:lpstr>
      <vt:lpstr>POPULATION Lieux d’habitation</vt:lpstr>
      <vt:lpstr>POPULATION Espérance de vie</vt:lpstr>
      <vt:lpstr>POPULATION Espérance de vie d’une femme</vt:lpstr>
      <vt:lpstr>POPULATION Espérance de vie d’une femme</vt:lpstr>
      <vt:lpstr>POPULATION Espérance de vie d’un  homme</vt:lpstr>
      <vt:lpstr>POPULATION Espérance de vie d’un  homme</vt:lpstr>
      <vt:lpstr>POPULATION Population étrangère</vt:lpstr>
      <vt:lpstr>POPULATION Population étrangère</vt:lpstr>
      <vt:lpstr>POPULATION Population étrangère</vt:lpstr>
      <vt:lpstr>POPULATION Population étrangère</vt:lpstr>
      <vt:lpstr>Présentation PowerPoint</vt:lpstr>
      <vt:lpstr>Belgique : Une Monarchie de droit constitutionnel</vt:lpstr>
      <vt:lpstr>La Belgique est une monarchie car ...</vt:lpstr>
      <vt:lpstr>La Belgique est une monarchie de droit constitutionnel car ...</vt:lpstr>
      <vt:lpstr>La Belgique est une monarchie de droit constitutionnel car ...</vt:lpstr>
      <vt:lpstr>La Belgique est une monarchie de droit constitutionnel car ...</vt:lpstr>
      <vt:lpstr>La Belgique est une démocratie parlementaire car ...</vt:lpstr>
      <vt:lpstr>Les trois pouvoirs en Belgique</vt:lpstr>
      <vt:lpstr>Séparation des pouvoirs</vt:lpstr>
      <vt:lpstr>Séparation des pouvoirs</vt:lpstr>
      <vt:lpstr>Belgique : Un État fédéral </vt:lpstr>
      <vt:lpstr>Belgique : Un État fédéral </vt:lpstr>
      <vt:lpstr>Présentation PowerPoint</vt:lpstr>
      <vt:lpstr>Quelques compétences et missions obligatoires des Communes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Vue de la Belgique</dc:title>
  <dc:creator>User</dc:creator>
  <cp:lastModifiedBy>Etienne</cp:lastModifiedBy>
  <cp:revision>41</cp:revision>
  <dcterms:created xsi:type="dcterms:W3CDTF">2012-09-03T08:26:04Z</dcterms:created>
  <dcterms:modified xsi:type="dcterms:W3CDTF">2016-09-06T14:56:15Z</dcterms:modified>
</cp:coreProperties>
</file>