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7" r:id="rId6"/>
    <p:sldId id="286" r:id="rId7"/>
    <p:sldId id="289" r:id="rId8"/>
    <p:sldId id="294" r:id="rId9"/>
    <p:sldId id="282" r:id="rId10"/>
    <p:sldId id="281" r:id="rId11"/>
    <p:sldId id="291" r:id="rId12"/>
    <p:sldId id="299" r:id="rId13"/>
    <p:sldId id="300" r:id="rId14"/>
    <p:sldId id="287" r:id="rId15"/>
    <p:sldId id="296" r:id="rId16"/>
    <p:sldId id="279" r:id="rId17"/>
    <p:sldId id="276" r:id="rId18"/>
    <p:sldId id="297" r:id="rId19"/>
    <p:sldId id="278" r:id="rId20"/>
    <p:sldId id="293" r:id="rId21"/>
    <p:sldId id="295" r:id="rId22"/>
    <p:sldId id="259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777777"/>
    <a:srgbClr val="333333"/>
    <a:srgbClr val="5F5F5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433" autoAdjust="0"/>
    <p:restoredTop sz="94660"/>
  </p:normalViewPr>
  <p:slideViewPr>
    <p:cSldViewPr>
      <p:cViewPr>
        <p:scale>
          <a:sx n="101" d="100"/>
          <a:sy n="101" d="100"/>
        </p:scale>
        <p:origin x="-115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153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19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025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3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337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136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607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18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02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8E76-2B52-41B3-8890-7A8EDDACBCA6}" type="datetimeFigureOut">
              <a:rPr lang="fr-BE" smtClean="0"/>
              <a:t>14/07/2015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3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93961"/>
          </a:xfrm>
        </p:spPr>
        <p:txBody>
          <a:bodyPr>
            <a:normAutofit/>
          </a:bodyPr>
          <a:lstStyle/>
          <a:p>
            <a:r>
              <a:rPr lang="fr-BE" sz="4800" b="1" dirty="0" smtClean="0">
                <a:solidFill>
                  <a:schemeClr val="tx2">
                    <a:lumMod val="75000"/>
                  </a:schemeClr>
                </a:solidFill>
              </a:rPr>
              <a:t>DIAPORAMA </a:t>
            </a:r>
            <a:endParaRPr lang="fr-BE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0952" y="1916832"/>
            <a:ext cx="7722095" cy="1152128"/>
          </a:xfrm>
        </p:spPr>
        <p:txBody>
          <a:bodyPr>
            <a:normAutofit lnSpcReduction="10000"/>
          </a:bodyPr>
          <a:lstStyle/>
          <a:p>
            <a:endParaRPr lang="fr-BE" sz="1800" b="1" i="1" dirty="0" smtClean="0">
              <a:solidFill>
                <a:srgbClr val="777777"/>
              </a:solidFill>
            </a:endParaRPr>
          </a:p>
          <a:p>
            <a:r>
              <a:rPr lang="fr-BE" sz="3600" b="1" i="1" dirty="0" smtClean="0">
                <a:solidFill>
                  <a:schemeClr val="tx2">
                    <a:lumMod val="75000"/>
                  </a:schemeClr>
                </a:solidFill>
              </a:rPr>
              <a:t>L’ENSEIGNEMENT</a:t>
            </a:r>
          </a:p>
          <a:p>
            <a:endParaRPr lang="fr-BE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Disc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45125"/>
            <a:ext cx="1049337" cy="860425"/>
          </a:xfrm>
          <a:prstGeom prst="rect">
            <a:avLst/>
          </a:prstGeom>
          <a:solidFill>
            <a:srgbClr val="FFCC66">
              <a:alpha val="47842"/>
            </a:srgbClr>
          </a:solidFill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979613" y="5732463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Dispositif de concertation et d’appui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aux Centres 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Régionaux d’Intégration</a:t>
            </a:r>
            <a:endParaRPr lang="fr-FR" sz="1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16563"/>
            <a:ext cx="6238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ja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009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1188" y="3717032"/>
            <a:ext cx="7634287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1600" b="1" i="1" dirty="0" smtClean="0">
                <a:solidFill>
                  <a:schemeClr val="tx2">
                    <a:lumMod val="75000"/>
                  </a:schemeClr>
                </a:solidFill>
              </a:rPr>
              <a:t>Diaporama réalisé par le DISCRI dans le cadre de la séquence formative sur l’Enseignement</a:t>
            </a:r>
            <a:endParaRPr lang="fr-BE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 smtClean="0">
                <a:solidFill>
                  <a:srgbClr val="002060"/>
                </a:solidFill>
              </a:rPr>
              <a:t>POURQUOI : ANNÉE SECONDAIRE COMMUNE ?</a:t>
            </a:r>
            <a:endParaRPr lang="fr-BE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4202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5949280"/>
            <a:ext cx="6984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COMMUNE CAR TOUS LES ÉLÈVES ONT LES MÊMES COURS </a:t>
            </a:r>
            <a:r>
              <a:rPr lang="fr-BE" sz="1600" b="1" dirty="0" smtClean="0"/>
              <a:t>(sauf activités complémentaires)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9837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400" b="1" dirty="0" smtClean="0">
                <a:solidFill>
                  <a:srgbClr val="002060"/>
                </a:solidFill>
              </a:rPr>
              <a:t>L’ENSEIGNEMENT SECONDAIRE</a:t>
            </a:r>
            <a:endParaRPr lang="fr-BE" sz="4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3933056"/>
            <a:ext cx="6264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BE" sz="4000" b="1" i="1" dirty="0">
                <a:solidFill>
                  <a:srgbClr val="4F81BD">
                    <a:lumMod val="50000"/>
                  </a:srgbClr>
                </a:solidFill>
              </a:rPr>
              <a:t>En </a:t>
            </a:r>
            <a:r>
              <a:rPr lang="fr-BE" sz="4000" b="1" i="1" dirty="0" smtClean="0">
                <a:solidFill>
                  <a:srgbClr val="4F81BD">
                    <a:lumMod val="50000"/>
                  </a:srgbClr>
                </a:solidFill>
              </a:rPr>
              <a:t>3</a:t>
            </a:r>
            <a:r>
              <a:rPr lang="fr-BE" sz="4000" b="1" i="1" baseline="30000" dirty="0" smtClean="0">
                <a:solidFill>
                  <a:srgbClr val="4F81BD">
                    <a:lumMod val="50000"/>
                  </a:srgbClr>
                </a:solidFill>
              </a:rPr>
              <a:t>e</a:t>
            </a:r>
            <a:r>
              <a:rPr lang="fr-BE" sz="4000" b="1" i="1" dirty="0" smtClean="0">
                <a:solidFill>
                  <a:srgbClr val="4F81BD">
                    <a:lumMod val="50000"/>
                  </a:srgbClr>
                </a:solidFill>
              </a:rPr>
              <a:t>,4</a:t>
            </a:r>
            <a:r>
              <a:rPr lang="fr-BE" sz="4000" b="1" i="1" baseline="30000" dirty="0" smtClean="0">
                <a:solidFill>
                  <a:srgbClr val="4F81BD">
                    <a:lumMod val="50000"/>
                  </a:srgbClr>
                </a:solidFill>
              </a:rPr>
              <a:t>e</a:t>
            </a:r>
            <a:r>
              <a:rPr lang="fr-BE" sz="4000" b="1" i="1" dirty="0" smtClean="0">
                <a:solidFill>
                  <a:srgbClr val="4F81BD">
                    <a:lumMod val="50000"/>
                  </a:srgbClr>
                </a:solidFill>
              </a:rPr>
              <a:t> , 5</a:t>
            </a:r>
            <a:r>
              <a:rPr lang="fr-BE" sz="4000" b="1" i="1" baseline="30000" dirty="0" smtClean="0">
                <a:solidFill>
                  <a:srgbClr val="4F81BD">
                    <a:lumMod val="50000"/>
                  </a:srgbClr>
                </a:solidFill>
              </a:rPr>
              <a:t>e</a:t>
            </a:r>
            <a:r>
              <a:rPr lang="fr-BE" sz="4000" b="1" i="1" dirty="0" smtClean="0">
                <a:solidFill>
                  <a:srgbClr val="4F81BD">
                    <a:lumMod val="50000"/>
                  </a:srgbClr>
                </a:solidFill>
              </a:rPr>
              <a:t> et 6</a:t>
            </a:r>
            <a:r>
              <a:rPr lang="fr-BE" sz="4000" b="1" i="1" baseline="30000" dirty="0" smtClean="0">
                <a:solidFill>
                  <a:srgbClr val="4F81BD">
                    <a:lumMod val="50000"/>
                  </a:srgbClr>
                </a:solidFill>
              </a:rPr>
              <a:t>e</a:t>
            </a:r>
            <a:r>
              <a:rPr lang="fr-BE" sz="4000" b="1" i="1" dirty="0" smtClean="0">
                <a:solidFill>
                  <a:srgbClr val="4F81BD">
                    <a:lumMod val="50000"/>
                  </a:srgbClr>
                </a:solidFill>
              </a:rPr>
              <a:t> année</a:t>
            </a:r>
            <a:endParaRPr lang="fr-BE" sz="4000" b="1" i="1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b="1" i="1" dirty="0" smtClean="0"/>
              <a:t>À PARTIR DE LA 3</a:t>
            </a:r>
            <a:r>
              <a:rPr lang="fr-FR" sz="2400" b="1" i="1" baseline="30000" dirty="0" smtClean="0"/>
              <a:t>IÈME</a:t>
            </a:r>
            <a:r>
              <a:rPr lang="fr-FR" sz="2400" b="1" i="1" dirty="0" smtClean="0"/>
              <a:t> ANNÉE SECONDAIRE, LES JEUNES SONT ORIENTÉS VERS</a:t>
            </a:r>
            <a:r>
              <a:rPr lang="fr-FR" sz="2400" b="1" dirty="0" smtClean="0"/>
              <a:t> :</a:t>
            </a:r>
            <a:endParaRPr lang="fr-BE" sz="24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fr-BE" sz="5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600" dirty="0" smtClean="0"/>
              <a:t>la </a:t>
            </a:r>
            <a:r>
              <a:rPr lang="fr-FR" sz="2600" b="1" i="1" dirty="0"/>
              <a:t>section de </a:t>
            </a:r>
            <a:r>
              <a:rPr lang="fr-FR" sz="2600" b="1" i="1" dirty="0" smtClean="0"/>
              <a:t>transition. </a:t>
            </a:r>
            <a:r>
              <a:rPr lang="fr-FR" sz="2600" dirty="0" smtClean="0"/>
              <a:t>Elle </a:t>
            </a:r>
            <a:r>
              <a:rPr lang="fr-FR" sz="2600" dirty="0"/>
              <a:t>prépare les étudiants à prolonger leur formation dans l’enseignement supérieur. Les cours prodigués sont davantage théoriques. Ils ne permettent pas d’exercer un métier en particulier à la fin des études </a:t>
            </a:r>
            <a:r>
              <a:rPr lang="fr-FR" dirty="0"/>
              <a:t>; </a:t>
            </a:r>
            <a:endParaRPr lang="fr-BE" dirty="0"/>
          </a:p>
          <a:p>
            <a:pPr marL="0" indent="0">
              <a:buNone/>
            </a:pPr>
            <a:endParaRPr lang="fr-FR" sz="1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600" dirty="0" smtClean="0"/>
              <a:t>la </a:t>
            </a:r>
            <a:r>
              <a:rPr lang="fr-FR" sz="2600" b="1" i="1" dirty="0"/>
              <a:t>section de </a:t>
            </a:r>
            <a:r>
              <a:rPr lang="fr-FR" sz="2600" b="1" i="1" dirty="0" smtClean="0"/>
              <a:t>qualification. </a:t>
            </a:r>
            <a:r>
              <a:rPr lang="fr-FR" sz="2600" dirty="0" smtClean="0"/>
              <a:t>Elle</a:t>
            </a:r>
            <a:r>
              <a:rPr lang="fr-FR" sz="2600" b="1" dirty="0" smtClean="0"/>
              <a:t> </a:t>
            </a:r>
            <a:r>
              <a:rPr lang="fr-FR" sz="2600" dirty="0"/>
              <a:t>prépare </a:t>
            </a:r>
            <a:r>
              <a:rPr lang="fr-FR" sz="2600" dirty="0" smtClean="0"/>
              <a:t>le </a:t>
            </a:r>
            <a:r>
              <a:rPr lang="fr-FR" sz="2600" dirty="0"/>
              <a:t>jeune à exercer un métier particulier dès sa sortie de l’école. Tout en assurant une formation générale, elle est tournée vers la </a:t>
            </a:r>
            <a:r>
              <a:rPr lang="fr-FR" sz="2600" dirty="0" smtClean="0"/>
              <a:t>pratique. Néanmoins </a:t>
            </a:r>
            <a:r>
              <a:rPr lang="fr-FR" sz="2600" dirty="0"/>
              <a:t>certaines possibilités de suivre des études supérieures ont été aménagées.  </a:t>
            </a:r>
            <a:endParaRPr lang="fr-BE" sz="26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325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b="1" i="1" dirty="0" smtClean="0"/>
              <a:t>CHAQUE SECTION EST ORGANISÉ EN FILIERES</a:t>
            </a:r>
          </a:p>
          <a:p>
            <a:pPr marL="0" indent="0" algn="just">
              <a:buNone/>
            </a:pPr>
            <a:endParaRPr lang="fr-BE" sz="5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600" dirty="0" smtClean="0"/>
              <a:t>la </a:t>
            </a:r>
            <a:r>
              <a:rPr lang="fr-FR" sz="2600" b="1" i="1" dirty="0"/>
              <a:t>section de </a:t>
            </a:r>
            <a:r>
              <a:rPr lang="fr-FR" sz="2600" b="1" i="1" dirty="0" smtClean="0"/>
              <a:t>transition. </a:t>
            </a:r>
            <a:r>
              <a:rPr lang="fr-FR" sz="2600" dirty="0" smtClean="0"/>
              <a:t>Elle </a:t>
            </a:r>
            <a:r>
              <a:rPr lang="fr-FR" sz="2600" dirty="0"/>
              <a:t>prépare les étudiants à prolonger leur formation dans l’enseignement supérieur. Les cours prodigués sont davantage théoriques. Ils ne permettent pas d’exercer un métier en particulier à la fin des études </a:t>
            </a:r>
            <a:r>
              <a:rPr lang="fr-FR" dirty="0"/>
              <a:t>; </a:t>
            </a:r>
            <a:endParaRPr lang="fr-BE" dirty="0"/>
          </a:p>
          <a:p>
            <a:pPr marL="0" indent="0">
              <a:buNone/>
            </a:pPr>
            <a:endParaRPr lang="fr-FR" sz="1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600" dirty="0" smtClean="0"/>
              <a:t>la </a:t>
            </a:r>
            <a:r>
              <a:rPr lang="fr-FR" sz="2600" b="1" i="1" dirty="0"/>
              <a:t>section de </a:t>
            </a:r>
            <a:r>
              <a:rPr lang="fr-FR" sz="2600" b="1" i="1" dirty="0" smtClean="0"/>
              <a:t>qualification. </a:t>
            </a:r>
            <a:r>
              <a:rPr lang="fr-FR" sz="2600" dirty="0" smtClean="0"/>
              <a:t>Elle</a:t>
            </a:r>
            <a:r>
              <a:rPr lang="fr-FR" sz="2600" b="1" dirty="0" smtClean="0"/>
              <a:t> </a:t>
            </a:r>
            <a:r>
              <a:rPr lang="fr-FR" sz="2600" dirty="0"/>
              <a:t>prépare </a:t>
            </a:r>
            <a:r>
              <a:rPr lang="fr-FR" sz="2600" dirty="0" smtClean="0"/>
              <a:t>le </a:t>
            </a:r>
            <a:r>
              <a:rPr lang="fr-FR" sz="2600" dirty="0"/>
              <a:t>jeune à exercer un métier particulier dès sa sortie de l’école. Tout en assurant une formation générale, elle est tournée vers la </a:t>
            </a:r>
            <a:r>
              <a:rPr lang="fr-FR" sz="2600" dirty="0" smtClean="0"/>
              <a:t>pratique. Néanmoins </a:t>
            </a:r>
            <a:r>
              <a:rPr lang="fr-FR" sz="2600" dirty="0"/>
              <a:t>certaines possibilités de suivre des études supérieures ont été aménagées.  </a:t>
            </a:r>
            <a:endParaRPr lang="fr-BE" sz="26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93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accent1">
                    <a:lumMod val="50000"/>
                  </a:schemeClr>
                </a:solidFill>
              </a:rPr>
              <a:t>ENSEIGNEMENT SECONDAIRE DE TRANSITION – FILIÈRE HUMANITÉS GÉNÉRALES</a:t>
            </a:r>
            <a:endParaRPr lang="fr-B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52754"/>
            <a:ext cx="3456384" cy="21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00809"/>
            <a:ext cx="4176464" cy="27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65313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Essentiellement des cours généraux + Travaux pratiques en laboratoire ou lors d’activités spécifiques</a:t>
            </a:r>
          </a:p>
          <a:p>
            <a:pPr algn="ctr"/>
            <a:endParaRPr lang="fr-BE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Il prépare l’élève à entreprendre des études supérieures universitaires ou non-universitaires de type long ou court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fr-BE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BE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B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accent1">
                    <a:lumMod val="50000"/>
                  </a:schemeClr>
                </a:solidFill>
              </a:rPr>
              <a:t>ENSEIGNEMENT SECONDAIRE DE TRANSITION – FILIÈRE TECHNIQUE</a:t>
            </a:r>
            <a:endParaRPr lang="fr-B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34322"/>
            <a:ext cx="3960441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65313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Essentiellement des cours généraux + Cours relatifs à aux techniques étudiées +  Travaux pratiques en ateliers et laboratoires ou lors d’activités spécifiques </a:t>
            </a:r>
          </a:p>
          <a:p>
            <a:pPr algn="ctr"/>
            <a:endParaRPr lang="fr-BE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Il prépare l’élève à entreprendre des études supérieures universitaires ou non-universitaires de type long ou court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fr-BE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B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30467"/>
            <a:ext cx="3240360" cy="29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92080" y="6309320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>
                <a:solidFill>
                  <a:schemeClr val="accent2">
                    <a:lumMod val="50000"/>
                  </a:schemeClr>
                </a:solidFill>
              </a:rPr>
              <a:t>http://www.indmdy.be/index.php?page=galerie-photos</a:t>
            </a:r>
          </a:p>
        </p:txBody>
      </p:sp>
    </p:spTree>
    <p:extLst>
      <p:ext uri="{BB962C8B-B14F-4D97-AF65-F5344CB8AC3E}">
        <p14:creationId xmlns:p14="http://schemas.microsoft.com/office/powerpoint/2010/main" val="3310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tx2">
                    <a:lumMod val="75000"/>
                  </a:schemeClr>
                </a:solidFill>
              </a:rPr>
              <a:t>ENSEIGNEMENT SECONDAIRE DE TRANSITION – FILIÈRE ARTISTIQUE</a:t>
            </a:r>
            <a:endParaRPr lang="fr-B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00809"/>
            <a:ext cx="4176464" cy="27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65313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Essentiellement des cours généraux + Cours relatifs à l’art + Activités artistiques poussées  </a:t>
            </a:r>
          </a:p>
          <a:p>
            <a:pPr algn="ctr"/>
            <a:endParaRPr lang="fr-BE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Il prépare l’élève à entreprendre des études supérieures universitaires ou non-universitaires de type long ou court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fr-BE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BE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r-B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666728" cy="24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accent1">
                    <a:lumMod val="50000"/>
                  </a:schemeClr>
                </a:solidFill>
              </a:rPr>
              <a:t>ENSEIGNEMENT SECONDAIRE DE QUALIFICATION – FILIÈRE PROFESSIONNELLE</a:t>
            </a:r>
            <a:endParaRPr lang="fr-B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9020"/>
            <a:ext cx="3024336" cy="227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37948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31" y="4581128"/>
            <a:ext cx="3297388" cy="18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44411" y="3933056"/>
            <a:ext cx="74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Formation pratique à une profession  (par exemple,  cuisinier et menuisier) + des cours théoriques concernant la profession 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quelques cours 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généraux (par exemple, français ou mathématiques</a:t>
            </a:r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B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accent1">
                    <a:lumMod val="50000"/>
                  </a:schemeClr>
                </a:solidFill>
              </a:rPr>
              <a:t>ENSEIGNEMENT SECONDAIRE DE QUALIFICATION – FILIÈRE TECHNIQUE</a:t>
            </a:r>
            <a:endParaRPr lang="fr-B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9020"/>
            <a:ext cx="3024336" cy="227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37948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31" y="4581128"/>
            <a:ext cx="3297388" cy="18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44411" y="3933056"/>
            <a:ext cx="74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Formation pratique à une profession  (par exemple,  cuisinier et menuisier) + des cours théoriques concernant la profession 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quelques cours 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généraux (par exemple, français ou mathématiques</a:t>
            </a:r>
            <a:r>
              <a:rPr lang="fr-BE" sz="1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B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accent1">
                    <a:lumMod val="50000"/>
                  </a:schemeClr>
                </a:solidFill>
              </a:rPr>
              <a:t>ENSEIGNEMENT EN ALTERNANCE</a:t>
            </a:r>
            <a:endParaRPr lang="fr-B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72408" cy="20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7"/>
            <a:ext cx="3603625" cy="2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50912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tx2">
                    <a:lumMod val="50000"/>
                  </a:schemeClr>
                </a:solidFill>
              </a:rPr>
              <a:t>Formation en entreprise + des cours généraux et théoriques sur le métier</a:t>
            </a:r>
            <a:endParaRPr lang="fr-BE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78382"/>
            <a:ext cx="4176463" cy="5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6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282154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accent4">
                    <a:lumMod val="50000"/>
                  </a:schemeClr>
                </a:solidFill>
              </a:rPr>
              <a:t>ENSEIGNEMENT DE QUALIFICATION OU DE TRANSITION </a:t>
            </a:r>
            <a:r>
              <a:rPr lang="fr-BE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fr-BE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sz="11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fr-BE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fr-BE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sz="2000" b="1" i="1" dirty="0">
                <a:solidFill>
                  <a:schemeClr val="accent4">
                    <a:lumMod val="50000"/>
                  </a:schemeClr>
                </a:solidFill>
              </a:rPr>
              <a:t>APRES AVOIR RÉUSSI LA 1</a:t>
            </a:r>
            <a:r>
              <a:rPr lang="fr-FR" sz="2000" b="1" i="1" baseline="30000" dirty="0">
                <a:solidFill>
                  <a:schemeClr val="accent4">
                    <a:lumMod val="50000"/>
                  </a:schemeClr>
                </a:solidFill>
              </a:rPr>
              <a:t>RE</a:t>
            </a:r>
            <a:r>
              <a:rPr lang="fr-FR" sz="2000" b="1" i="1" dirty="0">
                <a:solidFill>
                  <a:schemeClr val="accent4">
                    <a:lumMod val="50000"/>
                  </a:schemeClr>
                </a:solidFill>
              </a:rPr>
              <a:t> ET 2</a:t>
            </a:r>
            <a:r>
              <a:rPr lang="fr-FR" sz="2000" b="1" i="1" baseline="30000" dirty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000" b="1" i="1" dirty="0">
                <a:solidFill>
                  <a:schemeClr val="accent4">
                    <a:lumMod val="50000"/>
                  </a:schemeClr>
                </a:solidFill>
              </a:rPr>
              <a:t> ANNÉE SECONDAIRE COMMUNE </a:t>
            </a:r>
            <a:endParaRPr lang="fr-BE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75" name="Picture 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8310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pPr marL="0" indent="0" algn="ctr">
              <a:buNone/>
            </a:pPr>
            <a:r>
              <a:rPr lang="fr-BE" sz="4400" b="1" dirty="0" smtClean="0">
                <a:solidFill>
                  <a:schemeClr val="tx2">
                    <a:lumMod val="50000"/>
                  </a:schemeClr>
                </a:solidFill>
              </a:rPr>
              <a:t>ENSEIGNEMENT SPÉCIALISÉ</a:t>
            </a:r>
            <a:endParaRPr lang="fr-B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HUIT TYPES D’ENSEIGNEMENT SPÉCIALISÉ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ORGANISÉS EN FONCTION DES TROUBLES ET DIFFICULTÉS DES JEUNES </a:t>
            </a:r>
            <a:endParaRPr lang="fr-B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656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Photo extraite de Bruxelles-Intime de H. BERTIAU, Labor-CFC Editions, 1990.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5" y="1797242"/>
            <a:ext cx="8104243" cy="415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tx2">
                    <a:lumMod val="75000"/>
                  </a:schemeClr>
                </a:solidFill>
              </a:rPr>
              <a:t>ENSEIGNEMENT MATERNEL</a:t>
            </a:r>
            <a:endParaRPr lang="fr-B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tx2">
                    <a:lumMod val="75000"/>
                  </a:schemeClr>
                </a:solidFill>
              </a:rPr>
              <a:t>ENSEIGNEMENT PRIMAIRE</a:t>
            </a:r>
            <a:endParaRPr lang="fr-B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81" y="1340768"/>
            <a:ext cx="464262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5381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chemeClr val="tx2">
                    <a:lumMod val="75000"/>
                  </a:schemeClr>
                </a:solidFill>
              </a:rPr>
              <a:t>ENSEIGNEMENT SECONDAIRE</a:t>
            </a:r>
            <a:endParaRPr lang="fr-B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1" cy="44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6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>
                <a:solidFill>
                  <a:srgbClr val="002060"/>
                </a:solidFill>
              </a:rPr>
              <a:t>ENSEIGNEMENT MATERNEL À </a:t>
            </a:r>
            <a:r>
              <a:rPr lang="fr-BE" sz="2800" b="1" dirty="0" smtClean="0">
                <a:solidFill>
                  <a:srgbClr val="002060"/>
                </a:solidFill>
              </a:rPr>
              <a:t>L’ENSEIGNEMENT </a:t>
            </a:r>
            <a:r>
              <a:rPr lang="fr-BE" sz="2800" b="1" dirty="0">
                <a:solidFill>
                  <a:srgbClr val="002060"/>
                </a:solidFill>
              </a:rPr>
              <a:t>PRIMAIRE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704856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b="1" dirty="0">
                <a:solidFill>
                  <a:schemeClr val="tx2">
                    <a:lumMod val="75000"/>
                  </a:schemeClr>
                </a:solidFill>
              </a:rPr>
              <a:t>DE L’ENSEIGNEMENT PRIMAIRE À L’ENSEIGNEMENT SECONDAIRE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85" y="1600200"/>
            <a:ext cx="6919729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fr-BE" sz="4400" b="1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fr-BE" sz="4400" b="1" dirty="0" smtClean="0">
                <a:solidFill>
                  <a:srgbClr val="002060"/>
                </a:solidFill>
              </a:rPr>
              <a:t>L’ENSEIGNEMENT </a:t>
            </a:r>
            <a:r>
              <a:rPr lang="fr-BE" sz="4400" b="1" dirty="0">
                <a:solidFill>
                  <a:srgbClr val="002060"/>
                </a:solidFill>
              </a:rPr>
              <a:t>SECONDAIRE</a:t>
            </a:r>
          </a:p>
          <a:p>
            <a:endParaRPr lang="fr-BE" dirty="0" smtClean="0"/>
          </a:p>
          <a:p>
            <a:pPr marL="0" indent="0" algn="ctr">
              <a:buNone/>
            </a:pPr>
            <a:r>
              <a:rPr lang="fr-BE" sz="4000" b="1" i="1" dirty="0" smtClean="0">
                <a:solidFill>
                  <a:schemeClr val="accent1">
                    <a:lumMod val="50000"/>
                  </a:schemeClr>
                </a:solidFill>
              </a:rPr>
              <a:t>En 1</a:t>
            </a:r>
            <a:r>
              <a:rPr lang="fr-BE" sz="4000" b="1" i="1" baseline="30000" dirty="0" smtClean="0">
                <a:solidFill>
                  <a:schemeClr val="accent1">
                    <a:lumMod val="50000"/>
                  </a:schemeClr>
                </a:solidFill>
              </a:rPr>
              <a:t>re</a:t>
            </a:r>
            <a:r>
              <a:rPr lang="fr-BE" sz="4000" b="1" i="1" dirty="0" smtClean="0">
                <a:solidFill>
                  <a:schemeClr val="accent1">
                    <a:lumMod val="50000"/>
                  </a:schemeClr>
                </a:solidFill>
              </a:rPr>
              <a:t> et 2</a:t>
            </a:r>
            <a:r>
              <a:rPr lang="fr-BE" sz="4000" b="1" i="1" baseline="30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BE" sz="4000" b="1" i="1" dirty="0" smtClean="0">
                <a:solidFill>
                  <a:schemeClr val="accent1">
                    <a:lumMod val="50000"/>
                  </a:schemeClr>
                </a:solidFill>
              </a:rPr>
              <a:t> année</a:t>
            </a:r>
            <a:endParaRPr lang="fr-BE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ENSEIGNEMENT SECONDAIRE </a:t>
            </a:r>
            <a:r>
              <a:rPr lang="fr-BE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 ET DIFFÉRENCIÉ</a:t>
            </a:r>
            <a:endParaRPr lang="fr-BE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933111" cy="47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16922</TotalTime>
  <Words>409</Words>
  <Application>Microsoft Office PowerPoint</Application>
  <PresentationFormat>Affichage à l'écran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DIAPORAMA </vt:lpstr>
      <vt:lpstr>Présentation PowerPoint</vt:lpstr>
      <vt:lpstr>ENSEIGNEMENT MATERNEL</vt:lpstr>
      <vt:lpstr>ENSEIGNEMENT PRIMAIRE</vt:lpstr>
      <vt:lpstr>ENSEIGNEMENT SECONDAIRE</vt:lpstr>
      <vt:lpstr>ENSEIGNEMENT MATERNEL À L’ENSEIGNEMENT PRIMAIRE</vt:lpstr>
      <vt:lpstr>DE L’ENSEIGNEMENT PRIMAIRE À L’ENSEIGNEMENT SECONDAIRE</vt:lpstr>
      <vt:lpstr>Présentation PowerPoint</vt:lpstr>
      <vt:lpstr>ENSEIGNEMENT SECONDAIRE COMMUN ET DIFFÉRENCIÉ</vt:lpstr>
      <vt:lpstr>POURQUOI : ANNÉE SECONDAIRE COMMUNE ?</vt:lpstr>
      <vt:lpstr>Présentation PowerPoint</vt:lpstr>
      <vt:lpstr>Présentation PowerPoint</vt:lpstr>
      <vt:lpstr>Présentation PowerPoint</vt:lpstr>
      <vt:lpstr>ENSEIGNEMENT SECONDAIRE DE TRANSITION – FILIÈRE HUMANITÉS GÉNÉRALES</vt:lpstr>
      <vt:lpstr>ENSEIGNEMENT SECONDAIRE DE TRANSITION – FILIÈRE TECHNIQUE</vt:lpstr>
      <vt:lpstr>ENSEIGNEMENT SECONDAIRE DE TRANSITION – FILIÈRE ARTISTIQUE</vt:lpstr>
      <vt:lpstr>ENSEIGNEMENT SECONDAIRE DE QUALIFICATION – FILIÈRE PROFESSIONNELLE</vt:lpstr>
      <vt:lpstr>ENSEIGNEMENT SECONDAIRE DE QUALIFICATION – FILIÈRE TECHNIQUE</vt:lpstr>
      <vt:lpstr>ENSEIGNEMENT EN ALTERNANCE</vt:lpstr>
      <vt:lpstr>ENSEIGNEMENT DE QUALIFICATION OU DE TRANSITION    APRES AVOIR RÉUSSI LA 1RE ET 2e ANNÉE SECONDAIRE COMMUNE </vt:lpstr>
      <vt:lpstr>Présentation PowerPoint</vt:lpstr>
      <vt:lpstr>HUIT TYPES D’ENSEIGNEMENT SPÉCIALISÉ ORGANISÉS EN FONCTION DES TROUBLES ET DIFFICULTÉS DES JEUNES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</dc:title>
  <dc:creator>Discri05</dc:creator>
  <cp:lastModifiedBy>Etienne</cp:lastModifiedBy>
  <cp:revision>50</cp:revision>
  <cp:lastPrinted>2015-05-26T13:19:35Z</cp:lastPrinted>
  <dcterms:created xsi:type="dcterms:W3CDTF">2015-04-29T13:34:39Z</dcterms:created>
  <dcterms:modified xsi:type="dcterms:W3CDTF">2015-07-14T16:21:28Z</dcterms:modified>
</cp:coreProperties>
</file>