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3" r:id="rId8"/>
    <p:sldId id="267" r:id="rId9"/>
    <p:sldId id="266" r:id="rId10"/>
    <p:sldId id="261" r:id="rId11"/>
    <p:sldId id="264" r:id="rId12"/>
    <p:sldId id="262" r:id="rId13"/>
    <p:sldId id="268" r:id="rId14"/>
    <p:sldId id="271" r:id="rId15"/>
    <p:sldId id="270" r:id="rId16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777"/>
    <a:srgbClr val="333333"/>
    <a:srgbClr val="5F5F5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2433" autoAdjust="0"/>
    <p:restoredTop sz="94660"/>
  </p:normalViewPr>
  <p:slideViewPr>
    <p:cSldViewPr>
      <p:cViewPr>
        <p:scale>
          <a:sx n="101" d="100"/>
          <a:sy n="101" d="100"/>
        </p:scale>
        <p:origin x="-115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8E76-2B52-41B3-8890-7A8EDDACBCA6}" type="datetimeFigureOut">
              <a:rPr lang="fr-BE" smtClean="0"/>
              <a:t>15/06/2015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B4FAF-216F-4E03-9D13-DC2E458E6B8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01530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8E76-2B52-41B3-8890-7A8EDDACBCA6}" type="datetimeFigureOut">
              <a:rPr lang="fr-BE" smtClean="0"/>
              <a:t>15/06/2015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B4FAF-216F-4E03-9D13-DC2E458E6B8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99197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8E76-2B52-41B3-8890-7A8EDDACBCA6}" type="datetimeFigureOut">
              <a:rPr lang="fr-BE" smtClean="0"/>
              <a:t>15/06/2015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B4FAF-216F-4E03-9D13-DC2E458E6B8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90255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8E76-2B52-41B3-8890-7A8EDDACBCA6}" type="datetimeFigureOut">
              <a:rPr lang="fr-BE" smtClean="0"/>
              <a:t>15/06/2015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B4FAF-216F-4E03-9D13-DC2E458E6B8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22310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8E76-2B52-41B3-8890-7A8EDDACBCA6}" type="datetimeFigureOut">
              <a:rPr lang="fr-BE" smtClean="0"/>
              <a:t>15/06/2015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B4FAF-216F-4E03-9D13-DC2E458E6B8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33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8E76-2B52-41B3-8890-7A8EDDACBCA6}" type="datetimeFigureOut">
              <a:rPr lang="fr-BE" smtClean="0"/>
              <a:t>15/06/2015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B4FAF-216F-4E03-9D13-DC2E458E6B8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83371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8E76-2B52-41B3-8890-7A8EDDACBCA6}" type="datetimeFigureOut">
              <a:rPr lang="fr-BE" smtClean="0"/>
              <a:t>15/06/2015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B4FAF-216F-4E03-9D13-DC2E458E6B8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313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8E76-2B52-41B3-8890-7A8EDDACBCA6}" type="datetimeFigureOut">
              <a:rPr lang="fr-BE" smtClean="0"/>
              <a:t>15/06/2015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B4FAF-216F-4E03-9D13-DC2E458E6B8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76070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8E76-2B52-41B3-8890-7A8EDDACBCA6}" type="datetimeFigureOut">
              <a:rPr lang="fr-BE" smtClean="0"/>
              <a:t>15/06/2015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B4FAF-216F-4E03-9D13-DC2E458E6B8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91881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8E76-2B52-41B3-8890-7A8EDDACBCA6}" type="datetimeFigureOut">
              <a:rPr lang="fr-BE" smtClean="0"/>
              <a:t>15/06/2015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B4FAF-216F-4E03-9D13-DC2E458E6B8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0258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8E76-2B52-41B3-8890-7A8EDDACBCA6}" type="datetimeFigureOut">
              <a:rPr lang="fr-BE" smtClean="0"/>
              <a:t>15/06/2015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B4FAF-216F-4E03-9D13-DC2E458E6B8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195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8E76-2B52-41B3-8890-7A8EDDACBCA6}" type="datetimeFigureOut">
              <a:rPr lang="fr-BE" smtClean="0"/>
              <a:t>15/06/2015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B4FAF-216F-4E03-9D13-DC2E458E6B8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352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893961"/>
          </a:xfrm>
        </p:spPr>
        <p:txBody>
          <a:bodyPr>
            <a:normAutofit/>
          </a:bodyPr>
          <a:lstStyle/>
          <a:p>
            <a:r>
              <a:rPr lang="fr-BE" sz="4800" b="1" dirty="0" smtClean="0">
                <a:solidFill>
                  <a:srgbClr val="777777"/>
                </a:solidFill>
              </a:rPr>
              <a:t>DIAPORAMA </a:t>
            </a:r>
            <a:endParaRPr lang="fr-BE" sz="4800" b="1" dirty="0">
              <a:solidFill>
                <a:srgbClr val="777777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10952" y="1916832"/>
            <a:ext cx="7722095" cy="1152128"/>
          </a:xfrm>
        </p:spPr>
        <p:txBody>
          <a:bodyPr>
            <a:normAutofit lnSpcReduction="10000"/>
          </a:bodyPr>
          <a:lstStyle/>
          <a:p>
            <a:r>
              <a:rPr lang="fr-BE" b="1" i="1" dirty="0" smtClean="0">
                <a:solidFill>
                  <a:srgbClr val="777777"/>
                </a:solidFill>
              </a:rPr>
              <a:t>DES PHOTOS POUR EXPLORER LES</a:t>
            </a:r>
          </a:p>
          <a:p>
            <a:r>
              <a:rPr lang="fr-BE" b="1" i="1" dirty="0" smtClean="0">
                <a:solidFill>
                  <a:srgbClr val="777777"/>
                </a:solidFill>
              </a:rPr>
              <a:t> CONFIGURATIONS FAMILIALES</a:t>
            </a:r>
          </a:p>
          <a:p>
            <a:endParaRPr lang="fr-BE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4" descr="Discr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445125"/>
            <a:ext cx="1049337" cy="860425"/>
          </a:xfrm>
          <a:prstGeom prst="rect">
            <a:avLst/>
          </a:prstGeom>
          <a:solidFill>
            <a:srgbClr val="FFCC66">
              <a:alpha val="47842"/>
            </a:srgbClr>
          </a:solidFill>
          <a:ln w="9525">
            <a:solidFill>
              <a:srgbClr val="666633"/>
            </a:solidFill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979613" y="5732463"/>
            <a:ext cx="29527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Dispositif de concertation et d’appui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aux Centres </a:t>
            </a:r>
            <a:r>
              <a:rPr lang="fr-FR" sz="12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Régionaux d’Intégration</a:t>
            </a:r>
            <a:endParaRPr lang="fr-FR" sz="12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5516563"/>
            <a:ext cx="623887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jau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516563"/>
            <a:ext cx="10096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11188" y="3717032"/>
            <a:ext cx="76342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BE" sz="1600" b="1" i="1" dirty="0" smtClean="0">
                <a:solidFill>
                  <a:srgbClr val="777777"/>
                </a:solidFill>
              </a:rPr>
              <a:t>Diaporama réalisé par le DISCRI dans le cadre de l’activité pédagogique  du Module 6  de la Formation à l’Intégration Citoyenne :  </a:t>
            </a:r>
            <a:r>
              <a:rPr lang="fr-BE" sz="1600" b="1" i="1" dirty="0" smtClean="0">
                <a:solidFill>
                  <a:srgbClr val="777777"/>
                </a:solidFill>
              </a:rPr>
              <a:t>« Des </a:t>
            </a:r>
            <a:r>
              <a:rPr lang="fr-BE" sz="1600" b="1" i="1" dirty="0" smtClean="0">
                <a:solidFill>
                  <a:srgbClr val="777777"/>
                </a:solidFill>
              </a:rPr>
              <a:t>photos pour explorer les configurations </a:t>
            </a:r>
            <a:r>
              <a:rPr lang="fr-BE" sz="1600" b="1" i="1" dirty="0" smtClean="0">
                <a:solidFill>
                  <a:srgbClr val="777777"/>
                </a:solidFill>
              </a:rPr>
              <a:t>familiales » </a:t>
            </a:r>
            <a:endParaRPr lang="fr-BE" sz="1600" b="1" i="1" dirty="0">
              <a:solidFill>
                <a:srgbClr val="777777"/>
              </a:solidFill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6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Autofit/>
          </a:bodyPr>
          <a:lstStyle/>
          <a:p>
            <a:r>
              <a:rPr lang="fr-BE" sz="3000" b="1" dirty="0" smtClean="0">
                <a:solidFill>
                  <a:schemeClr val="bg1">
                    <a:lumMod val="50000"/>
                  </a:schemeClr>
                </a:solidFill>
              </a:rPr>
              <a:t>FAMILLE ENTENDUE AU SENS LARGE (PLUSIEURS GÉNÉRATIONS + ONCLES, TANTES, COUSIN-E-S, ETC.)</a:t>
            </a:r>
            <a:endParaRPr lang="fr-BE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1844824"/>
            <a:ext cx="614516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92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96944" cy="1143000"/>
          </a:xfrm>
        </p:spPr>
        <p:txBody>
          <a:bodyPr>
            <a:noAutofit/>
          </a:bodyPr>
          <a:lstStyle/>
          <a:p>
            <a:r>
              <a:rPr lang="fr-BE" sz="3600" b="1" dirty="0" smtClean="0">
                <a:solidFill>
                  <a:schemeClr val="bg1">
                    <a:lumMod val="50000"/>
                  </a:schemeClr>
                </a:solidFill>
              </a:rPr>
              <a:t>FAMILLE FONDÉE SUR UN COUPLE FAISANT PARTIE DE 2 GÉNÉRATIONS DIFFÉRENTES</a:t>
            </a:r>
            <a:endParaRPr lang="fr-BE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irc_mi" descr="http://imados.fr/history/6/7/8/default-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6601916" cy="42166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043608" y="6176719"/>
            <a:ext cx="494835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100" i="1" dirty="0"/>
              <a:t>http://fr.wikipedia.org/wiki/Le_C%C5%93ur_des_hommes</a:t>
            </a:r>
            <a:endParaRPr lang="fr-BE" sz="1100" dirty="0"/>
          </a:p>
        </p:txBody>
      </p:sp>
    </p:spTree>
    <p:extLst>
      <p:ext uri="{BB962C8B-B14F-4D97-AF65-F5344CB8AC3E}">
        <p14:creationId xmlns:p14="http://schemas.microsoft.com/office/powerpoint/2010/main" val="219146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BE" sz="3600" b="1" dirty="0" smtClean="0">
                <a:solidFill>
                  <a:schemeClr val="bg1">
                    <a:lumMod val="50000"/>
                  </a:schemeClr>
                </a:solidFill>
              </a:rPr>
              <a:t>FAMILLE ADOPTIVE (AVEC ÉGALEMENT DES ENFANTS CONÇUS PAR LE COUPLE)</a:t>
            </a:r>
            <a:endParaRPr lang="fr-BE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267744" y="6453336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900" dirty="0" smtClean="0"/>
              <a:t>http://www.jadorelespotins.com – A usage exclusivement pédagogique</a:t>
            </a:r>
            <a:endParaRPr lang="fr-BE" sz="900" dirty="0"/>
          </a:p>
        </p:txBody>
      </p:sp>
    </p:spTree>
    <p:extLst>
      <p:ext uri="{BB962C8B-B14F-4D97-AF65-F5344CB8AC3E}">
        <p14:creationId xmlns:p14="http://schemas.microsoft.com/office/powerpoint/2010/main" val="1782016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1359024"/>
          </a:xfrm>
        </p:spPr>
        <p:txBody>
          <a:bodyPr>
            <a:noAutofit/>
          </a:bodyPr>
          <a:lstStyle/>
          <a:p>
            <a:r>
              <a:rPr lang="fr-BE" sz="3200" b="1" dirty="0" smtClean="0">
                <a:solidFill>
                  <a:schemeClr val="bg1">
                    <a:lumMod val="50000"/>
                  </a:schemeClr>
                </a:solidFill>
              </a:rPr>
              <a:t>FAMILLE HOMOPARENTALE FONDÉE SUR  UN COUPLE HOMOSEXUEL FÉMININ ET LEURS ENFANTS</a:t>
            </a:r>
            <a:endParaRPr lang="fr-BE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475656" y="6335038"/>
            <a:ext cx="4536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Photo : </a:t>
            </a:r>
            <a:r>
              <a:rPr lang="en-US" sz="1000" dirty="0" err="1"/>
              <a:t>stephaniehaynes</a:t>
            </a:r>
            <a:r>
              <a:rPr lang="en-US" sz="1000" dirty="0"/>
              <a:t> (Author contact: </a:t>
            </a:r>
            <a:r>
              <a:rPr lang="en-US" sz="1000" dirty="0" err="1"/>
              <a:t>Plywak</a:t>
            </a:r>
            <a:r>
              <a:rPr lang="en-US" sz="1000" dirty="0"/>
              <a:t>)</a:t>
            </a:r>
            <a:endParaRPr lang="fr-BE" sz="1000" dirty="0"/>
          </a:p>
        </p:txBody>
      </p:sp>
      <p:pic>
        <p:nvPicPr>
          <p:cNvPr id="5" name="Espace réservé du contenu 4" descr="File:Stephaniehaynes family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6164572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486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BE" sz="3600" b="1" dirty="0" smtClean="0">
                <a:solidFill>
                  <a:schemeClr val="bg1">
                    <a:lumMod val="50000"/>
                  </a:schemeClr>
                </a:solidFill>
              </a:rPr>
              <a:t>FAMILLE MONOPARENTALE (MÈRE ET SON ENFANT)</a:t>
            </a:r>
            <a:endParaRPr lang="fr-BE" sz="3600" dirty="0"/>
          </a:p>
        </p:txBody>
      </p:sp>
      <p:pic>
        <p:nvPicPr>
          <p:cNvPr id="4" name="Espace réservé du contenu 3" descr="112b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72817"/>
            <a:ext cx="6192688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547664" y="6309320"/>
            <a:ext cx="283763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1100" dirty="0"/>
              <a:t>http://www.photo-libre.fr"&gt;Photos Libres&lt;/a&gt;</a:t>
            </a:r>
          </a:p>
        </p:txBody>
      </p:sp>
    </p:spTree>
    <p:extLst>
      <p:ext uri="{BB962C8B-B14F-4D97-AF65-F5344CB8AC3E}">
        <p14:creationId xmlns:p14="http://schemas.microsoft.com/office/powerpoint/2010/main" val="109826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fr-BE" sz="3600" b="1" dirty="0">
                <a:solidFill>
                  <a:schemeClr val="bg1">
                    <a:lumMod val="50000"/>
                  </a:schemeClr>
                </a:solidFill>
              </a:rPr>
              <a:t>FAMILLE RECOMPOSÉE</a:t>
            </a:r>
            <a:endParaRPr lang="fr-BE" sz="3600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3688" y="1268760"/>
            <a:ext cx="5904656" cy="48245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31043" y="6211669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BE" sz="1100" dirty="0"/>
              <a:t>Photo extraite de la série télévisée allemande  « </a:t>
            </a:r>
            <a:r>
              <a:rPr lang="fr-BE" sz="1100" dirty="0" err="1"/>
              <a:t>Türkisch</a:t>
            </a:r>
            <a:r>
              <a:rPr lang="fr-BE" sz="1100" dirty="0"/>
              <a:t> </a:t>
            </a:r>
            <a:r>
              <a:rPr lang="fr-BE" sz="1100" dirty="0" err="1"/>
              <a:t>für</a:t>
            </a:r>
            <a:r>
              <a:rPr lang="fr-BE" sz="1100" dirty="0"/>
              <a:t> </a:t>
            </a:r>
            <a:r>
              <a:rPr lang="fr-BE" sz="1100" dirty="0" err="1"/>
              <a:t>Anfänger</a:t>
            </a:r>
            <a:r>
              <a:rPr lang="fr-BE" sz="1100" dirty="0"/>
              <a:t> » </a:t>
            </a:r>
          </a:p>
        </p:txBody>
      </p:sp>
    </p:spTree>
    <p:extLst>
      <p:ext uri="{BB962C8B-B14F-4D97-AF65-F5344CB8AC3E}">
        <p14:creationId xmlns:p14="http://schemas.microsoft.com/office/powerpoint/2010/main" val="418608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3600" b="1" dirty="0" smtClean="0">
                <a:solidFill>
                  <a:schemeClr val="bg1">
                    <a:lumMod val="50000"/>
                  </a:schemeClr>
                </a:solidFill>
              </a:rPr>
              <a:t>INFORMATIONS</a:t>
            </a:r>
            <a:endParaRPr lang="fr-BE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fr-BE" dirty="0" smtClean="0"/>
          </a:p>
          <a:p>
            <a:pPr marL="0" indent="0" algn="just">
              <a:buNone/>
            </a:pPr>
            <a:r>
              <a:rPr lang="fr-BE" sz="2800" b="1" dirty="0" smtClean="0">
                <a:solidFill>
                  <a:schemeClr val="bg1">
                    <a:lumMod val="50000"/>
                  </a:schemeClr>
                </a:solidFill>
              </a:rPr>
              <a:t>Le diaporama est configuré de la façon suivante. Tout d’abord, on ne voit que la photo. Puis en cliquant sur « Enter » on fait apparaitre </a:t>
            </a:r>
            <a:r>
              <a:rPr lang="fr-BE" sz="2800" b="1" dirty="0" smtClean="0">
                <a:solidFill>
                  <a:schemeClr val="bg1">
                    <a:lumMod val="50000"/>
                  </a:schemeClr>
                </a:solidFill>
              </a:rPr>
              <a:t>sa </a:t>
            </a:r>
            <a:r>
              <a:rPr lang="fr-BE" sz="2800" b="1" dirty="0" smtClean="0">
                <a:solidFill>
                  <a:schemeClr val="bg1">
                    <a:lumMod val="50000"/>
                  </a:schemeClr>
                </a:solidFill>
              </a:rPr>
              <a:t>légende (</a:t>
            </a:r>
            <a:r>
              <a:rPr lang="fr-BE" sz="2800" b="1" i="1" dirty="0" smtClean="0">
                <a:solidFill>
                  <a:schemeClr val="bg1">
                    <a:lumMod val="50000"/>
                  </a:schemeClr>
                </a:solidFill>
              </a:rPr>
              <a:t>par exemple: famille nucléaire</a:t>
            </a:r>
            <a:r>
              <a:rPr lang="fr-BE" sz="2800" b="1" dirty="0" smtClean="0">
                <a:solidFill>
                  <a:schemeClr val="bg1">
                    <a:lumMod val="50000"/>
                  </a:schemeClr>
                </a:solidFill>
              </a:rPr>
              <a:t>). Ensuite, en cliquant à nouveau sur « Enter », on rend visible ses références (</a:t>
            </a:r>
            <a:r>
              <a:rPr lang="fr-BE" sz="2800" b="1" i="1" dirty="0" smtClean="0">
                <a:solidFill>
                  <a:schemeClr val="bg1">
                    <a:lumMod val="50000"/>
                  </a:schemeClr>
                </a:solidFill>
              </a:rPr>
              <a:t>par exemple: Photo extraite de Bruxelles intime </a:t>
            </a:r>
            <a:r>
              <a:rPr lang="fr-BE" sz="2800" b="1" dirty="0" smtClean="0">
                <a:solidFill>
                  <a:schemeClr val="bg1">
                    <a:lumMod val="50000"/>
                  </a:schemeClr>
                </a:solidFill>
              </a:rPr>
              <a:t>....).</a:t>
            </a:r>
          </a:p>
          <a:p>
            <a:pPr marL="0" indent="0" algn="just">
              <a:buNone/>
            </a:pPr>
            <a:endParaRPr lang="fr-BE" sz="18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88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BE" sz="3600" b="1" dirty="0" smtClean="0">
                <a:solidFill>
                  <a:schemeClr val="bg1">
                    <a:lumMod val="50000"/>
                  </a:schemeClr>
                </a:solidFill>
              </a:rPr>
              <a:t>FAMILLE MIXTE FONDÉE SUR UN COUPLE TRANSNATIONAL</a:t>
            </a:r>
            <a:endParaRPr lang="fr-BE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Espace réservé du contenu 3" descr="PHOTO 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19"/>
          <a:stretch>
            <a:fillRect/>
          </a:stretch>
        </p:blipFill>
        <p:spPr bwMode="auto">
          <a:xfrm>
            <a:off x="1115616" y="1600200"/>
            <a:ext cx="7056784" cy="4637112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1075834" y="6237312"/>
            <a:ext cx="69127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100" dirty="0"/>
              <a:t>Photo extraite de Bruxelles-Intime de H. BERTIAU, Labor-CFC Editions, 1990.</a:t>
            </a:r>
          </a:p>
        </p:txBody>
      </p:sp>
    </p:spTree>
    <p:extLst>
      <p:ext uri="{BB962C8B-B14F-4D97-AF65-F5344CB8AC3E}">
        <p14:creationId xmlns:p14="http://schemas.microsoft.com/office/powerpoint/2010/main" val="581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3600" b="1" dirty="0" smtClean="0">
                <a:solidFill>
                  <a:schemeClr val="bg1">
                    <a:lumMod val="50000"/>
                  </a:schemeClr>
                </a:solidFill>
              </a:rPr>
              <a:t>FAMILLE MONOPARENTALE</a:t>
            </a:r>
            <a:endParaRPr lang="fr-BE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6930" y="1412776"/>
            <a:ext cx="7085656" cy="452596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71600" y="6237312"/>
            <a:ext cx="239200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1100" dirty="0"/>
              <a:t>http://www.buscocampamentos.com/</a:t>
            </a:r>
          </a:p>
        </p:txBody>
      </p:sp>
    </p:spTree>
    <p:extLst>
      <p:ext uri="{BB962C8B-B14F-4D97-AF65-F5344CB8AC3E}">
        <p14:creationId xmlns:p14="http://schemas.microsoft.com/office/powerpoint/2010/main" val="27153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3600" b="1" dirty="0" smtClean="0">
                <a:solidFill>
                  <a:schemeClr val="bg1">
                    <a:lumMod val="50000"/>
                  </a:schemeClr>
                </a:solidFill>
              </a:rPr>
              <a:t>FAMILLE</a:t>
            </a:r>
            <a:r>
              <a:rPr lang="fr-BE" sz="40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BE" sz="3600" b="1" dirty="0" smtClean="0">
                <a:solidFill>
                  <a:schemeClr val="bg1">
                    <a:lumMod val="50000"/>
                  </a:schemeClr>
                </a:solidFill>
              </a:rPr>
              <a:t>INTERGÉNÉRATIONELLE</a:t>
            </a:r>
            <a:endParaRPr lang="fr-BE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6032574" cy="4359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475656" y="6237312"/>
            <a:ext cx="69127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100" dirty="0"/>
              <a:t>Photo extraite de Bruxelles-Intime de H. BERTIAU, Labor-CFC Editions, 1990.</a:t>
            </a:r>
          </a:p>
        </p:txBody>
      </p:sp>
    </p:spTree>
    <p:extLst>
      <p:ext uri="{BB962C8B-B14F-4D97-AF65-F5344CB8AC3E}">
        <p14:creationId xmlns:p14="http://schemas.microsoft.com/office/powerpoint/2010/main" val="258666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3600" b="1" dirty="0" smtClean="0">
                <a:solidFill>
                  <a:schemeClr val="bg1">
                    <a:lumMod val="50000"/>
                  </a:schemeClr>
                </a:solidFill>
              </a:rPr>
              <a:t>FAMILLE NOMBREUSE</a:t>
            </a:r>
            <a:endParaRPr lang="fr-BE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Espace réservé du contenu 3" descr="PHOTO 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58"/>
          <a:stretch>
            <a:fillRect/>
          </a:stretch>
        </p:blipFill>
        <p:spPr bwMode="auto">
          <a:xfrm>
            <a:off x="1278597" y="1600200"/>
            <a:ext cx="6586805" cy="4525963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1259632" y="6237312"/>
            <a:ext cx="69127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100" dirty="0"/>
              <a:t>Photo extraite de Bruxelles-Intime de H. BERTIAU, Labor-CFC Editions, 1990.</a:t>
            </a:r>
          </a:p>
        </p:txBody>
      </p:sp>
    </p:spTree>
    <p:extLst>
      <p:ext uri="{BB962C8B-B14F-4D97-AF65-F5344CB8AC3E}">
        <p14:creationId xmlns:p14="http://schemas.microsoft.com/office/powerpoint/2010/main" val="253246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3600" b="1" dirty="0" smtClean="0">
                <a:solidFill>
                  <a:schemeClr val="bg1">
                    <a:lumMod val="50000"/>
                  </a:schemeClr>
                </a:solidFill>
              </a:rPr>
              <a:t>FAMILLE NUCLÉAIRE</a:t>
            </a:r>
            <a:endParaRPr lang="fr-BE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934369"/>
            <a:ext cx="6858000" cy="408691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64180" y="6191757"/>
            <a:ext cx="283763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1100" dirty="0"/>
              <a:t>http://www.photo-libre.fr"&gt;Photos Libres&lt;/a&gt;</a:t>
            </a:r>
          </a:p>
        </p:txBody>
      </p:sp>
    </p:spTree>
    <p:extLst>
      <p:ext uri="{BB962C8B-B14F-4D97-AF65-F5344CB8AC3E}">
        <p14:creationId xmlns:p14="http://schemas.microsoft.com/office/powerpoint/2010/main" val="271129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3600" b="1" dirty="0" smtClean="0">
                <a:solidFill>
                  <a:schemeClr val="bg1">
                    <a:lumMod val="50000"/>
                  </a:schemeClr>
                </a:solidFill>
              </a:rPr>
              <a:t>FAMILLE FONDÉE SUR LA POLYGAMIE</a:t>
            </a:r>
            <a:endParaRPr lang="fr-BE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971" y="1412776"/>
            <a:ext cx="650160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87624" y="6116887"/>
            <a:ext cx="63367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100" dirty="0"/>
              <a:t>Voir : http://tpe-mormons.webnode.fr/album/galerie-photos/mormon-jpg/</a:t>
            </a:r>
          </a:p>
        </p:txBody>
      </p:sp>
    </p:spTree>
    <p:extLst>
      <p:ext uri="{BB962C8B-B14F-4D97-AF65-F5344CB8AC3E}">
        <p14:creationId xmlns:p14="http://schemas.microsoft.com/office/powerpoint/2010/main" val="1207915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sz="3200" b="1" dirty="0" smtClean="0">
                <a:solidFill>
                  <a:schemeClr val="bg1">
                    <a:lumMod val="50000"/>
                  </a:schemeClr>
                </a:solidFill>
              </a:rPr>
              <a:t>FAMILLE HOMOPARENTALE FONDÉE SUR UN COUPLE HOMOSEXUEL MASCULIN ET LEUR ENFANT </a:t>
            </a:r>
            <a:endParaRPr lang="fr-BE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2965" y="1600200"/>
            <a:ext cx="7318069" cy="452596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71600" y="6253933"/>
            <a:ext cx="69127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100" dirty="0" smtClean="0"/>
              <a:t>Photo extraite de </a:t>
            </a:r>
            <a:r>
              <a:rPr lang="fr-BE" sz="1100" dirty="0"/>
              <a:t>de la série télévisée « Modern </a:t>
            </a:r>
            <a:r>
              <a:rPr lang="fr-BE" sz="1100" dirty="0" err="1"/>
              <a:t>family</a:t>
            </a:r>
            <a:r>
              <a:rPr lang="fr-BE" sz="1100" dirty="0"/>
              <a:t> ».</a:t>
            </a:r>
            <a:r>
              <a:rPr lang="fr-BE" sz="1100" dirty="0" smtClean="0"/>
              <a:t> </a:t>
            </a:r>
            <a:endParaRPr lang="fr-BE" sz="1100" dirty="0"/>
          </a:p>
        </p:txBody>
      </p:sp>
    </p:spTree>
    <p:extLst>
      <p:ext uri="{BB962C8B-B14F-4D97-AF65-F5344CB8AC3E}">
        <p14:creationId xmlns:p14="http://schemas.microsoft.com/office/powerpoint/2010/main" val="404867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258</Words>
  <Application>Microsoft Office PowerPoint</Application>
  <PresentationFormat>Affichage à l'écran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DIAPORAMA </vt:lpstr>
      <vt:lpstr>INFORMATIONS</vt:lpstr>
      <vt:lpstr>FAMILLE MIXTE FONDÉE SUR UN COUPLE TRANSNATIONAL</vt:lpstr>
      <vt:lpstr>FAMILLE MONOPARENTALE</vt:lpstr>
      <vt:lpstr>FAMILLE INTERGÉNÉRATIONELLE</vt:lpstr>
      <vt:lpstr>FAMILLE NOMBREUSE</vt:lpstr>
      <vt:lpstr>FAMILLE NUCLÉAIRE</vt:lpstr>
      <vt:lpstr>FAMILLE FONDÉE SUR LA POLYGAMIE</vt:lpstr>
      <vt:lpstr>FAMILLE HOMOPARENTALE FONDÉE SUR UN COUPLE HOMOSEXUEL MASCULIN ET LEUR ENFANT </vt:lpstr>
      <vt:lpstr>FAMILLE ENTENDUE AU SENS LARGE (PLUSIEURS GÉNÉRATIONS + ONCLES, TANTES, COUSIN-E-S, ETC.)</vt:lpstr>
      <vt:lpstr>FAMILLE FONDÉE SUR UN COUPLE FAISANT PARTIE DE 2 GÉNÉRATIONS DIFFÉRENTES</vt:lpstr>
      <vt:lpstr>FAMILLE ADOPTIVE (AVEC ÉGALEMENT DES ENFANTS CONÇUS PAR LE COUPLE)</vt:lpstr>
      <vt:lpstr>FAMILLE HOMOPARENTALE FONDÉE SUR  UN COUPLE HOMOSEXUEL FÉMININ ET LEURS ENFANTS</vt:lpstr>
      <vt:lpstr>FAMILLE MONOPARENTALE (MÈRE ET SON ENFANT)</vt:lpstr>
      <vt:lpstr>FAMILLE RECOMPOSÉE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DIAPORAMA</dc:title>
  <dc:creator>Discri05</dc:creator>
  <cp:lastModifiedBy>Etienne</cp:lastModifiedBy>
  <cp:revision>29</cp:revision>
  <cp:lastPrinted>2015-05-26T13:19:35Z</cp:lastPrinted>
  <dcterms:created xsi:type="dcterms:W3CDTF">2015-04-29T13:34:39Z</dcterms:created>
  <dcterms:modified xsi:type="dcterms:W3CDTF">2015-06-15T15:08:31Z</dcterms:modified>
</cp:coreProperties>
</file>